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3" r:id="rId3"/>
    <p:sldId id="264" r:id="rId4"/>
    <p:sldId id="268" r:id="rId5"/>
    <p:sldId id="267" r:id="rId6"/>
    <p:sldId id="270" r:id="rId7"/>
    <p:sldId id="258" r:id="rId8"/>
    <p:sldId id="273" r:id="rId9"/>
    <p:sldId id="272" r:id="rId10"/>
    <p:sldId id="260" r:id="rId11"/>
    <p:sldId id="271" r:id="rId12"/>
    <p:sldId id="262" r:id="rId13"/>
    <p:sldId id="274" r:id="rId14"/>
    <p:sldId id="266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4" r:id="rId33"/>
    <p:sldId id="293" r:id="rId34"/>
    <p:sldId id="295" r:id="rId35"/>
    <p:sldId id="296" r:id="rId36"/>
    <p:sldId id="275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7" r:id="rId47"/>
    <p:sldId id="308" r:id="rId48"/>
    <p:sldId id="309" r:id="rId49"/>
    <p:sldId id="311" r:id="rId50"/>
    <p:sldId id="313" r:id="rId51"/>
    <p:sldId id="315" r:id="rId52"/>
    <p:sldId id="259" r:id="rId53"/>
    <p:sldId id="261" r:id="rId54"/>
    <p:sldId id="314" r:id="rId55"/>
    <p:sldId id="316" r:id="rId56"/>
    <p:sldId id="317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660"/>
  </p:normalViewPr>
  <p:slideViewPr>
    <p:cSldViewPr>
      <p:cViewPr varScale="1">
        <p:scale>
          <a:sx n="73" d="100"/>
          <a:sy n="73" d="100"/>
        </p:scale>
        <p:origin x="-130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16850-B543-4B44-A02A-2B1FDE81CAC0}" type="datetimeFigureOut">
              <a:rPr lang="en-US" smtClean="0"/>
              <a:pPr/>
              <a:t>9/28/2012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42BB3-2A85-472A-8537-E09F7D82D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16850-B543-4B44-A02A-2B1FDE81CAC0}" type="datetimeFigureOut">
              <a:rPr lang="en-US" smtClean="0"/>
              <a:pPr/>
              <a:t>9/28/2012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42BB3-2A85-472A-8537-E09F7D82D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16850-B543-4B44-A02A-2B1FDE81CAC0}" type="datetimeFigureOut">
              <a:rPr lang="en-US" smtClean="0"/>
              <a:pPr/>
              <a:t>9/28/2012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42BB3-2A85-472A-8537-E09F7D82D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16850-B543-4B44-A02A-2B1FDE81CAC0}" type="datetimeFigureOut">
              <a:rPr lang="en-US" smtClean="0"/>
              <a:pPr/>
              <a:t>9/28/2012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42BB3-2A85-472A-8537-E09F7D82D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16850-B543-4B44-A02A-2B1FDE81CAC0}" type="datetimeFigureOut">
              <a:rPr lang="en-US" smtClean="0"/>
              <a:pPr/>
              <a:t>9/28/2012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42BB3-2A85-472A-8537-E09F7D82D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16850-B543-4B44-A02A-2B1FDE81CAC0}" type="datetimeFigureOut">
              <a:rPr lang="en-US" smtClean="0"/>
              <a:pPr/>
              <a:t>9/28/2012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42BB3-2A85-472A-8537-E09F7D82D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16850-B543-4B44-A02A-2B1FDE81CAC0}" type="datetimeFigureOut">
              <a:rPr lang="en-US" smtClean="0"/>
              <a:pPr/>
              <a:t>9/28/2012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42BB3-2A85-472A-8537-E09F7D82D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16850-B543-4B44-A02A-2B1FDE81CAC0}" type="datetimeFigureOut">
              <a:rPr lang="en-US" smtClean="0"/>
              <a:pPr/>
              <a:t>9/28/2012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42BB3-2A85-472A-8537-E09F7D82D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16850-B543-4B44-A02A-2B1FDE81CAC0}" type="datetimeFigureOut">
              <a:rPr lang="en-US" smtClean="0"/>
              <a:pPr/>
              <a:t>9/28/2012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42BB3-2A85-472A-8537-E09F7D82D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16850-B543-4B44-A02A-2B1FDE81CAC0}" type="datetimeFigureOut">
              <a:rPr lang="en-US" smtClean="0"/>
              <a:pPr/>
              <a:t>9/28/2012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42BB3-2A85-472A-8537-E09F7D82D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16850-B543-4B44-A02A-2B1FDE81CAC0}" type="datetimeFigureOut">
              <a:rPr lang="en-US" smtClean="0"/>
              <a:pPr/>
              <a:t>9/28/2012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42BB3-2A85-472A-8537-E09F7D82D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16850-B543-4B44-A02A-2B1FDE81CAC0}" type="datetimeFigureOut">
              <a:rPr lang="en-US" smtClean="0"/>
              <a:pPr/>
              <a:t>9/28/2012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42BB3-2A85-472A-8537-E09F7D82D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gif"/><Relationship Id="rId7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4.png"/><Relationship Id="rId7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2.jpeg"/><Relationship Id="rId4" Type="http://schemas.openxmlformats.org/officeDocument/2006/relationships/image" Target="../media/image5.gif"/><Relationship Id="rId9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5.gif"/><Relationship Id="rId7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4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5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jpeg"/><Relationship Id="rId7" Type="http://schemas.openxmlformats.org/officeDocument/2006/relationships/image" Target="../media/image62.gi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4.png"/><Relationship Id="rId7" Type="http://schemas.openxmlformats.org/officeDocument/2006/relationships/image" Target="../media/image67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5.gif"/><Relationship Id="rId9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gif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7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5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79.jpeg"/><Relationship Id="rId7" Type="http://schemas.openxmlformats.org/officeDocument/2006/relationships/image" Target="../media/image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5.jpeg"/><Relationship Id="rId7" Type="http://schemas.openxmlformats.org/officeDocument/2006/relationships/image" Target="../media/image87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5.gif"/><Relationship Id="rId7" Type="http://schemas.openxmlformats.org/officeDocument/2006/relationships/image" Target="../media/image9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5.jpeg"/><Relationship Id="rId7" Type="http://schemas.openxmlformats.org/officeDocument/2006/relationships/image" Target="../media/image5.gif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7.jpeg"/><Relationship Id="rId10" Type="http://schemas.openxmlformats.org/officeDocument/2006/relationships/image" Target="../media/image100.png"/><Relationship Id="rId4" Type="http://schemas.openxmlformats.org/officeDocument/2006/relationships/image" Target="../media/image96.jpeg"/><Relationship Id="rId9" Type="http://schemas.openxmlformats.org/officeDocument/2006/relationships/image" Target="../media/image9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gif"/><Relationship Id="rId4" Type="http://schemas.openxmlformats.org/officeDocument/2006/relationships/image" Target="../media/image6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2.pn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Relationship Id="rId9" Type="http://schemas.openxmlformats.org/officeDocument/2006/relationships/image" Target="../media/image5.gi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5.jpeg"/><Relationship Id="rId7" Type="http://schemas.openxmlformats.org/officeDocument/2006/relationships/image" Target="../media/image117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11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10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12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image" Target="../media/image5.gi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30.png"/><Relationship Id="rId7" Type="http://schemas.openxmlformats.org/officeDocument/2006/relationships/image" Target="../media/image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4.png"/><Relationship Id="rId7" Type="http://schemas.openxmlformats.org/officeDocument/2006/relationships/image" Target="../media/image1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gif"/><Relationship Id="rId5" Type="http://schemas.openxmlformats.org/officeDocument/2006/relationships/image" Target="../media/image134.jpeg"/><Relationship Id="rId4" Type="http://schemas.openxmlformats.org/officeDocument/2006/relationships/image" Target="../media/image5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gif"/><Relationship Id="rId4" Type="http://schemas.openxmlformats.org/officeDocument/2006/relationships/image" Target="../media/image13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14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29.jpeg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MX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TEMAS DE FRONTERA EN CIENCIAS DE LA TIERRA</a:t>
            </a:r>
            <a:endParaRPr lang="es-MX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Elena Centeno García</a:t>
            </a:r>
          </a:p>
          <a:p>
            <a:r>
              <a:rPr lang="es-MX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de Geología UNAM</a:t>
            </a:r>
          </a:p>
          <a:p>
            <a:r>
              <a:rPr lang="es-MX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centeno@unam.mx</a:t>
            </a:r>
            <a:endParaRPr lang="es-MX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6" descr="http://www.mech.hku.hk/images/research_main_dy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838200"/>
            <a:ext cx="2857500" cy="2800351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1981200" cy="1606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4" descr="logo_unam_tran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05800" y="76200"/>
            <a:ext cx="759619" cy="850106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295400" y="0"/>
            <a:ext cx="7010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Temas de Frontera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81400" y="388203"/>
            <a:ext cx="4572000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r"/>
            <a:r>
              <a:rPr lang="es-MX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Entender los procesos complejos de la </a:t>
            </a:r>
            <a:r>
              <a:rPr lang="es-MX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Zona Crítica </a:t>
            </a:r>
            <a:r>
              <a:rPr lang="es-MX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Crítica</a:t>
            </a:r>
            <a:endParaRPr lang="en-US" sz="2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6" name="Picture 4" descr="http://ars.sciencedirect.com/content/image/1-s2.0-S0009254104001445-gr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95400"/>
            <a:ext cx="3581400" cy="5258468"/>
          </a:xfrm>
          <a:prstGeom prst="rect">
            <a:avLst/>
          </a:prstGeom>
          <a:noFill/>
        </p:spPr>
      </p:pic>
      <p:pic>
        <p:nvPicPr>
          <p:cNvPr id="18434" name="Picture 2" descr="http://criticalzone.org/CZOpics/c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4114800"/>
            <a:ext cx="2907944" cy="2667000"/>
          </a:xfrm>
          <a:prstGeom prst="rect">
            <a:avLst/>
          </a:prstGeom>
          <a:noFill/>
        </p:spPr>
      </p:pic>
      <p:pic>
        <p:nvPicPr>
          <p:cNvPr id="18438" name="Picture 6" descr="http://sopran.pangaea.de/upload/theme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1717" y="4610100"/>
            <a:ext cx="4072283" cy="22479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581400" y="1219200"/>
            <a:ext cx="5562600" cy="33855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Blip>
                <a:blip r:embed="rId7"/>
              </a:buBlip>
            </a:pPr>
            <a:r>
              <a:rPr lang="es-MX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Entender las reacciones químicas y transferencia de elementos entre la roca, el suelo, el </a:t>
            </a:r>
            <a:r>
              <a:rPr lang="es-MX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agua, la biota y atmósfera. </a:t>
            </a:r>
          </a:p>
          <a:p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Blip>
                <a:blip r:embed="rId7"/>
              </a:buBlip>
            </a:pPr>
            <a:r>
              <a:rPr lang="es-MX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Entender la respuesta de éste sistema complejo a la influencia de la actividad humana, al cambio climático y a los procesos tectónicos</a:t>
            </a:r>
            <a:r>
              <a:rPr lang="es-MX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buBlip>
                <a:blip r:embed="rId7"/>
              </a:buBlip>
            </a:pP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Blip>
                <a:blip r:embed="rId7"/>
              </a:buBlip>
            </a:pPr>
            <a:r>
              <a:rPr lang="es-MX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Crear modelos y realizar predicciones a mediano y largo plazo.</a:t>
            </a: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4" descr="http://www.cotf.edu/ete/images/ESS/fig2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43780"/>
            <a:ext cx="990600" cy="10230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72400" cy="1143000"/>
          </a:xfrm>
        </p:spPr>
        <p:txBody>
          <a:bodyPr/>
          <a:lstStyle/>
          <a:p>
            <a:pPr algn="r"/>
            <a:r>
              <a:rPr lang="es-MX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Ciclo del Carbono</a:t>
            </a:r>
            <a:endParaRPr lang="es-MX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4" descr="http://www.cotf.edu/ete/images/ESS/fig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0"/>
            <a:ext cx="1828800" cy="1888652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501"/>
            <a:ext cx="1439834" cy="116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4" descr="logo_unam_trans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05800" y="76200"/>
            <a:ext cx="759619" cy="850106"/>
          </a:xfrm>
          <a:prstGeom prst="rect">
            <a:avLst/>
          </a:prstGeom>
        </p:spPr>
      </p:pic>
      <p:pic>
        <p:nvPicPr>
          <p:cNvPr id="27650" name="Picture 2" descr="http://upload.wikimedia.org/wikipedia/commons/5/55/Carbon_cycle-cute_diagram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2133600"/>
            <a:ext cx="5143500" cy="3971925"/>
          </a:xfrm>
          <a:prstGeom prst="rect">
            <a:avLst/>
          </a:prstGeom>
          <a:noFill/>
        </p:spPr>
      </p:pic>
      <p:pic>
        <p:nvPicPr>
          <p:cNvPr id="27652" name="Picture 4" descr="http://www.starsandseas.com/SAS_Images/SAS_ecol_images/SAS_ecol_physical/cycle_carbon_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219200"/>
            <a:ext cx="2743200" cy="27432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501"/>
            <a:ext cx="1439834" cy="116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4" descr="logo_unam_tran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05800" y="76200"/>
            <a:ext cx="759619" cy="85010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806009" y="464403"/>
            <a:ext cx="3347391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r"/>
            <a:r>
              <a:rPr lang="es-MX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Nuevas Metodologías</a:t>
            </a:r>
            <a:endParaRPr lang="es-MX" sz="2400" b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es-MX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Nuevas Tecnologías</a:t>
            </a:r>
            <a:endParaRPr lang="es-MX" sz="2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" y="1143000"/>
            <a:ext cx="81534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5"/>
              </a:buBlip>
            </a:pPr>
            <a:r>
              <a:rPr lang="es-MX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Métodos </a:t>
            </a:r>
            <a:r>
              <a:rPr lang="es-MX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</a:t>
            </a:r>
            <a:r>
              <a:rPr lang="es-MX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separación de elementos e isótopos incluidos en fases minerales complejas.</a:t>
            </a:r>
          </a:p>
          <a:p>
            <a:pPr>
              <a:buBlip>
                <a:blip r:embed="rId5"/>
              </a:buBlip>
            </a:pPr>
            <a:endParaRPr lang="es-MX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Blip>
                <a:blip r:embed="rId5"/>
              </a:buBlip>
            </a:pPr>
            <a:r>
              <a:rPr lang="es-MX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Modelado del comportamiento de elementos e isótopos a lo largo de un proceso natural</a:t>
            </a:r>
          </a:p>
          <a:p>
            <a:pPr>
              <a:buBlip>
                <a:blip r:embed="rId5"/>
              </a:buBlip>
            </a:pPr>
            <a:endParaRPr lang="es-MX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Blip>
                <a:blip r:embed="rId5"/>
              </a:buBlip>
            </a:pPr>
            <a:r>
              <a:rPr lang="es-MX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Instrumental capaz de  medir elementos/isótopos en cantidades de </a:t>
            </a:r>
            <a:r>
              <a:rPr lang="es-MX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ppb</a:t>
            </a:r>
            <a:r>
              <a:rPr lang="es-MX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en puntos de la red cristalina</a:t>
            </a:r>
            <a:endParaRPr lang="es-MX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3" descr="subducti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923960"/>
            <a:ext cx="5345112" cy="2934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http://www.orslabs.com/images/sem%20o1%20blast%201000x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92800" y="4191000"/>
            <a:ext cx="3556000" cy="2667000"/>
          </a:xfrm>
          <a:prstGeom prst="rect">
            <a:avLst/>
          </a:prstGeom>
          <a:noFill/>
        </p:spPr>
      </p:pic>
      <p:pic>
        <p:nvPicPr>
          <p:cNvPr id="11" name="Picture 2" descr="1-ene-0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029200"/>
            <a:ext cx="2438400" cy="1828800"/>
          </a:xfrm>
          <a:prstGeom prst="rect">
            <a:avLst/>
          </a:prstGeom>
          <a:noFill/>
        </p:spPr>
      </p:pic>
      <p:pic>
        <p:nvPicPr>
          <p:cNvPr id="16388" name="Picture 4" descr="http://www.geology.bas.bg/mineralogy/LAICPMS_files/ICPMSLab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5800" y="3581400"/>
            <a:ext cx="2133600" cy="1600200"/>
          </a:xfrm>
          <a:prstGeom prst="rect">
            <a:avLst/>
          </a:prstGeom>
          <a:noFill/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295400" y="0"/>
            <a:ext cx="7010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Temas de Frontera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943600"/>
            <a:ext cx="6248400" cy="914400"/>
          </a:xfrm>
        </p:spPr>
        <p:txBody>
          <a:bodyPr>
            <a:normAutofit/>
          </a:bodyPr>
          <a:lstStyle/>
          <a:p>
            <a:r>
              <a:rPr lang="es-MX" sz="3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Sustentabilidad</a:t>
            </a:r>
            <a:r>
              <a:rPr lang="es-MX" sz="3200" dirty="0" smtClean="0"/>
              <a:t>/</a:t>
            </a:r>
            <a:r>
              <a:rPr lang="es-MX" sz="32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Sostenibilidad</a:t>
            </a:r>
            <a:endParaRPr lang="es-MX" sz="32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4" descr="logo_unam_tran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76200"/>
            <a:ext cx="759619" cy="85010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276600" y="1905000"/>
            <a:ext cx="2590800" cy="2514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</a:t>
            </a:r>
            <a:endParaRPr lang="es-MX" sz="2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2133600" y="3429000"/>
            <a:ext cx="2590800" cy="2514600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AMBIENTAL</a:t>
            </a:r>
            <a:endParaRPr lang="es-MX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4267200" y="3429000"/>
            <a:ext cx="2590800" cy="25146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MX" sz="2000" dirty="0" smtClean="0"/>
              <a:t>   </a:t>
            </a:r>
            <a:r>
              <a:rPr lang="es-MX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ECONÓMICO</a:t>
            </a:r>
            <a:endParaRPr lang="es-MX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 rot="5569083">
            <a:off x="3861235" y="4585348"/>
            <a:ext cx="1293833" cy="36933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VIABLE</a:t>
            </a:r>
            <a:endParaRPr lang="es-MX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 rot="19599569">
            <a:off x="4455420" y="3541020"/>
            <a:ext cx="1795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EQUITATIVO</a:t>
            </a:r>
            <a:endParaRPr lang="es-MX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 rot="2408160">
            <a:off x="2718354" y="3476068"/>
            <a:ext cx="189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SOPORTABLE</a:t>
            </a:r>
            <a:endParaRPr lang="es-MX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0600" y="1219200"/>
            <a:ext cx="2971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Desarrollo sustentable: aquel que satisface las necesidades del presente sin comprometer las necesidades </a:t>
            </a:r>
          </a:p>
          <a:p>
            <a:r>
              <a:rPr lang="es-ES" dirty="0" smtClean="0"/>
              <a:t>de las futuras generaciones.</a:t>
            </a:r>
            <a:endParaRPr lang="es-MX" dirty="0"/>
          </a:p>
        </p:txBody>
      </p:sp>
      <p:sp>
        <p:nvSpPr>
          <p:cNvPr id="17" name="Rectangle 16"/>
          <p:cNvSpPr/>
          <p:nvPr/>
        </p:nvSpPr>
        <p:spPr>
          <a:xfrm>
            <a:off x="6400800" y="5228272"/>
            <a:ext cx="2667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dirty="0" smtClean="0"/>
              <a:t>Desarrollo sostenible: mejora de la calidad de vida dentro de los límites </a:t>
            </a:r>
          </a:p>
          <a:p>
            <a:pPr algn="r"/>
            <a:r>
              <a:rPr lang="es-ES" dirty="0" smtClean="0"/>
              <a:t>de los ecosistemas. </a:t>
            </a:r>
            <a:endParaRPr lang="es-MX"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914400" y="6096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s-MX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“Ciencia </a:t>
            </a:r>
            <a:r>
              <a:rPr lang="es-MX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Básica”       Ciencia Aplicada</a:t>
            </a:r>
          </a:p>
          <a:p>
            <a:endParaRPr lang="es-MX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MX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133600" y="-2286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Frontera en Ciencias de la Tierra</a:t>
            </a:r>
            <a:endParaRPr kumimoji="0" lang="es-MX" sz="36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Picture 4" descr="http://www.cotf.edu/ete/images/ESS/fi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1676400"/>
            <a:ext cx="1828800" cy="1888652"/>
          </a:xfrm>
          <a:prstGeom prst="rect">
            <a:avLst/>
          </a:prstGeom>
          <a:noFill/>
        </p:spPr>
      </p:pic>
      <p:pic>
        <p:nvPicPr>
          <p:cNvPr id="30722" name="Picture 2" descr="http://t0.gstatic.com/images?q=tbn:ANd9GcTMlrIQA-zqc7G6Ewcp1lcw7ItthB4gNKIn04X63pddRnbSYgzIrpUZebW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733800"/>
            <a:ext cx="1809750" cy="1723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8153400" cy="4953000"/>
          </a:xfrm>
        </p:spPr>
        <p:txBody>
          <a:bodyPr>
            <a:normAutofit fontScale="92500" lnSpcReduction="10000"/>
          </a:bodyPr>
          <a:lstStyle/>
          <a:p>
            <a:r>
              <a:rPr lang="es-MX" i="1" dirty="0" smtClean="0">
                <a:solidFill>
                  <a:schemeClr val="accent2">
                    <a:lumMod val="75000"/>
                  </a:schemeClr>
                </a:solidFill>
                <a:latin typeface="Baskerville Old Face" pitchFamily="18" charset="0"/>
              </a:rPr>
              <a:t>RECURSOS MATERIALES NATURALES</a:t>
            </a:r>
          </a:p>
          <a:p>
            <a:pPr lvl="1"/>
            <a:r>
              <a:rPr lang="es-MX" dirty="0" smtClean="0">
                <a:solidFill>
                  <a:schemeClr val="bg2">
                    <a:lumMod val="25000"/>
                  </a:schemeClr>
                </a:solidFill>
              </a:rPr>
              <a:t>Minerales</a:t>
            </a:r>
          </a:p>
          <a:p>
            <a:pPr lvl="1"/>
            <a:r>
              <a:rPr lang="es-MX" dirty="0" smtClean="0">
                <a:solidFill>
                  <a:schemeClr val="bg2">
                    <a:lumMod val="25000"/>
                  </a:schemeClr>
                </a:solidFill>
              </a:rPr>
              <a:t>Agua</a:t>
            </a:r>
          </a:p>
          <a:p>
            <a:r>
              <a:rPr lang="es-MX" dirty="0" smtClean="0">
                <a:solidFill>
                  <a:schemeClr val="accent2">
                    <a:lumMod val="75000"/>
                  </a:schemeClr>
                </a:solidFill>
                <a:latin typeface="Baskerville Old Face" pitchFamily="18" charset="0"/>
              </a:rPr>
              <a:t>RECURSOS ENERGÉTICOS</a:t>
            </a:r>
          </a:p>
          <a:p>
            <a:pPr lvl="1"/>
            <a:r>
              <a:rPr lang="es-MX" dirty="0" smtClean="0">
                <a:solidFill>
                  <a:schemeClr val="bg2">
                    <a:lumMod val="25000"/>
                  </a:schemeClr>
                </a:solidFill>
              </a:rPr>
              <a:t>Hidrocarburos</a:t>
            </a:r>
          </a:p>
          <a:p>
            <a:pPr lvl="1"/>
            <a:r>
              <a:rPr lang="es-MX" dirty="0" smtClean="0">
                <a:solidFill>
                  <a:schemeClr val="bg2">
                    <a:lumMod val="25000"/>
                  </a:schemeClr>
                </a:solidFill>
              </a:rPr>
              <a:t>Calor - Geotermia</a:t>
            </a:r>
          </a:p>
          <a:p>
            <a:r>
              <a:rPr lang="es-MX" dirty="0" smtClean="0">
                <a:solidFill>
                  <a:schemeClr val="accent2">
                    <a:lumMod val="75000"/>
                  </a:schemeClr>
                </a:solidFill>
                <a:latin typeface="Baskerville Old Face" pitchFamily="18" charset="0"/>
              </a:rPr>
              <a:t>CONDICIONES AMBIENTALES</a:t>
            </a:r>
          </a:p>
          <a:p>
            <a:pPr lvl="1"/>
            <a:r>
              <a:rPr lang="es-MX" dirty="0" smtClean="0">
                <a:solidFill>
                  <a:schemeClr val="bg2">
                    <a:lumMod val="25000"/>
                  </a:schemeClr>
                </a:solidFill>
              </a:rPr>
              <a:t>Peligros Naturales</a:t>
            </a:r>
          </a:p>
          <a:p>
            <a:pPr lvl="1"/>
            <a:r>
              <a:rPr lang="es-MX" dirty="0" smtClean="0">
                <a:solidFill>
                  <a:schemeClr val="bg2">
                    <a:lumMod val="25000"/>
                  </a:schemeClr>
                </a:solidFill>
              </a:rPr>
              <a:t>Contaminación e impacto de actividad humana</a:t>
            </a:r>
          </a:p>
          <a:p>
            <a:pPr lvl="1"/>
            <a:r>
              <a:rPr lang="es-MX" dirty="0" smtClean="0">
                <a:solidFill>
                  <a:schemeClr val="bg2">
                    <a:lumMod val="25000"/>
                  </a:schemeClr>
                </a:solidFill>
              </a:rPr>
              <a:t>Medio ambiente y Salud</a:t>
            </a:r>
            <a:endParaRPr lang="es-MX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4" descr="logo_unam_tran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76200"/>
            <a:ext cx="759619" cy="85010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819400" y="0"/>
            <a:ext cx="6248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Sustentabilidad</a:t>
            </a:r>
            <a:r>
              <a:rPr kumimoji="0" lang="es-MX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</a:t>
            </a:r>
            <a:r>
              <a:rPr kumimoji="0" lang="es-MX" sz="3200" b="0" i="0" u="none" strike="noStrike" kern="120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Sostenibilidad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6" descr="http://www.icess.ucsb.edu/images/main/home_earth_spher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1981200"/>
            <a:ext cx="2438400" cy="23036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Content Placeholder 4" descr="logo_unam_tran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05800" y="76200"/>
            <a:ext cx="759619" cy="8501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s-MX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Yacimientos Minerales </a:t>
            </a:r>
            <a:br>
              <a:rPr lang="es-MX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más importantes de México		</a:t>
            </a:r>
            <a:endParaRPr lang="es-MX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2">
                    <a:lumMod val="75000"/>
                  </a:schemeClr>
                </a:solidFill>
              </a:rPr>
              <a:t>Metálicos</a:t>
            </a:r>
            <a:endParaRPr lang="es-MX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Plata</a:t>
            </a:r>
          </a:p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Oro</a:t>
            </a:r>
          </a:p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Hierro</a:t>
            </a:r>
          </a:p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Cobre</a:t>
            </a:r>
          </a:p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Zinc</a:t>
            </a:r>
          </a:p>
          <a:p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2">
                    <a:lumMod val="75000"/>
                  </a:schemeClr>
                </a:solidFill>
              </a:rPr>
              <a:t>No metálicos</a:t>
            </a:r>
            <a:endParaRPr lang="es-MX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Caliza (cemento y cal)</a:t>
            </a:r>
          </a:p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Yeso</a:t>
            </a:r>
          </a:p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Caolín</a:t>
            </a:r>
          </a:p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Arcillas industriales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4" descr="http://www.mineralmovies.com/pics/jbf/2755/2755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3886200"/>
            <a:ext cx="2751456" cy="2200276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3418261" y="5788223"/>
            <a:ext cx="10775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dirty="0" err="1" smtClean="0"/>
              <a:t>Pyrargyrita</a:t>
            </a:r>
            <a:endParaRPr lang="es-MX" sz="1400" dirty="0"/>
          </a:p>
        </p:txBody>
      </p:sp>
      <p:pic>
        <p:nvPicPr>
          <p:cNvPr id="4098" name="Picture 2" descr="http://upload.wikimedia.org/wikipedia/commons/thumb/3/35/Chrysocolla.jpg/240px-Chrysocoll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4038600"/>
            <a:ext cx="2286000" cy="1524001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5105400" y="5257800"/>
            <a:ext cx="9188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dirty="0" smtClean="0">
                <a:solidFill>
                  <a:schemeClr val="bg1"/>
                </a:solidFill>
              </a:rPr>
              <a:t>Crisocola</a:t>
            </a:r>
            <a:endParaRPr lang="es-MX" sz="1400" dirty="0">
              <a:solidFill>
                <a:schemeClr val="bg1"/>
              </a:solidFill>
            </a:endParaRPr>
          </a:p>
        </p:txBody>
      </p:sp>
      <p:pic>
        <p:nvPicPr>
          <p:cNvPr id="4100" name="Picture 4" descr="http://upload.wikimedia.org/wikipedia/commons/thumb/f/f5/Sphalerite-Dolomite-Chalcopyrite-165227.jpg/240px-Sphalerite-Dolomite-Chalcopyrite-1652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2133600"/>
            <a:ext cx="2286000" cy="1562100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3400513" y="2130623"/>
            <a:ext cx="9428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dirty="0" smtClean="0"/>
              <a:t>Esfalerita</a:t>
            </a:r>
            <a:endParaRPr lang="es-MX" sz="1400" dirty="0"/>
          </a:p>
        </p:txBody>
      </p:sp>
      <p:pic>
        <p:nvPicPr>
          <p:cNvPr id="4102" name="Picture 6" descr="http://upload.wikimedia.org/wikipedia/commons/thumb/d/d1/Limestone_Formation_In_Waitomo.jpg/220px-Limestone_Formation_In_Waitom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4724400"/>
            <a:ext cx="2095500" cy="1571626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1622036" y="6016823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/>
              <a:t>Caliza</a:t>
            </a:r>
            <a:endParaRPr lang="es-MX" sz="1400" dirty="0"/>
          </a:p>
        </p:txBody>
      </p:sp>
      <p:pic>
        <p:nvPicPr>
          <p:cNvPr id="4104" name="Picture 8" descr="http://www.pitt.edu/%7Ecejones/GeoImages/1Minerals/2SedimentaryMineralz/Gypsum_Halite/GypsumOneSatinSpa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8400" y="4876800"/>
            <a:ext cx="2362200" cy="177165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7870436" y="6324600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Yeso</a:t>
            </a:r>
            <a:endParaRPr lang="es-MX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4" descr="logo_unam_tran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76200"/>
            <a:ext cx="759619" cy="85010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Origen Minerales de México</a:t>
            </a:r>
            <a:endParaRPr kumimoji="0" lang="es-MX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990600" y="1143000"/>
            <a:ext cx="81534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Metálicos asociados a rocas ígneas (materiales provenientes del</a:t>
            </a:r>
            <a:r>
              <a:rPr kumimoji="0" lang="es-MX" sz="240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interior –</a:t>
            </a:r>
            <a:r>
              <a:rPr kumimoji="0" lang="es-MX" sz="24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magma</a:t>
            </a:r>
            <a:r>
              <a:rPr kumimoji="0" lang="es-MX" sz="240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que sube a la superficie)</a:t>
            </a:r>
            <a:endParaRPr kumimoji="0" lang="es-MX" sz="240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MX" sz="240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2532" name="Picture 4" descr="http://fionamariecarter.files.wordpress.com/2011/04/plate-boundaries-volcan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829050"/>
            <a:ext cx="6572250" cy="3028950"/>
          </a:xfrm>
          <a:prstGeom prst="rect">
            <a:avLst/>
          </a:prstGeom>
          <a:noFill/>
        </p:spPr>
      </p:pic>
      <p:pic>
        <p:nvPicPr>
          <p:cNvPr id="22530" name="Picture 2" descr="http://www.geology.ohio-state.edu/%7Evonfrese/gs100/lect24/xfig24_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10942" y="1981200"/>
            <a:ext cx="3004457" cy="175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4" descr="logo_unam_tran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76200"/>
            <a:ext cx="759619" cy="85010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Recursos Minerales de México</a:t>
            </a:r>
            <a:endParaRPr kumimoji="0" lang="es-MX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990600" y="1143000"/>
            <a:ext cx="81534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Los metales más explotados en México son: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s-MX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kumimoji="0" lang="es-MX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ro (Au), plata (Ag), cobre (Cu), zinc (Zn), plomo (Pb) y hierro(Fe)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MX" sz="320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La</a:t>
            </a:r>
            <a:r>
              <a:rPr kumimoji="0" lang="es-MX" sz="320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mina de </a:t>
            </a:r>
            <a:r>
              <a:rPr kumimoji="0" lang="es-MX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Fresnillo, primer productor de plata en el Mundo</a:t>
            </a:r>
            <a:endParaRPr kumimoji="0" lang="es-MX" sz="320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7048" y="3124200"/>
            <a:ext cx="7199752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metálicos	</a:t>
            </a:r>
            <a:endParaRPr lang="es-MX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55" name="Picture 3" descr="C:\Users\Centeno\Documents\MAC STUFF\Mapas Base\MapaGeol Mexic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00200"/>
            <a:ext cx="7372350" cy="5000625"/>
          </a:xfrm>
          <a:prstGeom prst="rect">
            <a:avLst/>
          </a:prstGeom>
          <a:noFill/>
        </p:spPr>
      </p:pic>
      <p:pic>
        <p:nvPicPr>
          <p:cNvPr id="23554" name="Picture 2" descr="http://www.calcium-carbonate.org.uk/images/caco3-origins-deposi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228600"/>
            <a:ext cx="2049162" cy="151638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4" descr="logo_unam_trans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05800" y="76200"/>
            <a:ext cx="759619" cy="850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5002065" y="3276600"/>
          <a:ext cx="3227535" cy="3581400"/>
        </p:xfrm>
        <a:graphic>
          <a:graphicData uri="http://schemas.openxmlformats.org/presentationml/2006/ole">
            <p:oleObj spid="_x0000_s31747" name="Gráfico" r:id="rId3" imgW="4257777" imgH="4724378" progId="MSGraph.Chart.8">
              <p:embed followColorScheme="full"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6553200" cy="1143000"/>
          </a:xfrm>
        </p:spPr>
        <p:txBody>
          <a:bodyPr>
            <a:normAutofit/>
          </a:bodyPr>
          <a:lstStyle/>
          <a:p>
            <a:pPr algn="r"/>
            <a:r>
              <a:rPr lang="es-MX" sz="3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Algunos datos</a:t>
            </a:r>
            <a:endParaRPr lang="es-MX" sz="36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121" name="Object 1"/>
          <p:cNvGraphicFramePr>
            <a:graphicFrameLocks noChangeAspect="1"/>
          </p:cNvGraphicFramePr>
          <p:nvPr/>
        </p:nvGraphicFramePr>
        <p:xfrm>
          <a:off x="0" y="609600"/>
          <a:ext cx="5107413" cy="3200400"/>
        </p:xfrm>
        <a:graphic>
          <a:graphicData uri="http://schemas.openxmlformats.org/presentationml/2006/ole">
            <p:oleObj spid="_x0000_s31746" name="Gráfico" r:id="rId4" imgW="6096075" imgH="3819560" progId="MSGraph.Chart.8">
              <p:embed followColorScheme="full"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8600" y="152400"/>
            <a:ext cx="2844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Inversión total en minería</a:t>
            </a:r>
          </a:p>
          <a:p>
            <a:r>
              <a:rPr lang="es-MX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Millones de Dólares</a:t>
            </a:r>
            <a:endParaRPr lang="es-MX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4267200"/>
            <a:ext cx="4584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Valor de la producción minero-metalúrgica</a:t>
            </a:r>
          </a:p>
          <a:p>
            <a:pPr algn="r"/>
            <a:r>
              <a:rPr lang="es-MX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$9,319 Millones de Dólares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960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Content Placeholder 4" descr="logo_unam_trans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05800" y="76200"/>
            <a:ext cx="759619" cy="850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9"/>
          <p:cNvSpPr>
            <a:spLocks noChangeArrowheads="1"/>
          </p:cNvSpPr>
          <p:nvPr/>
        </p:nvSpPr>
        <p:spPr bwMode="auto">
          <a:xfrm>
            <a:off x="0" y="2354263"/>
            <a:ext cx="8610600" cy="4198937"/>
          </a:xfrm>
          <a:prstGeom prst="rect">
            <a:avLst/>
          </a:prstGeom>
          <a:solidFill>
            <a:schemeClr val="accent6">
              <a:lumMod val="50000"/>
              <a:alpha val="58823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7179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1239838"/>
            <a:ext cx="8229600" cy="835025"/>
          </a:xfrm>
        </p:spPr>
        <p:txBody>
          <a:bodyPr/>
          <a:lstStyle/>
          <a:p>
            <a:pPr algn="r" eaLnBrk="1" hangingPunct="1">
              <a:defRPr/>
            </a:pPr>
            <a:r>
              <a:rPr lang="es-MX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</a:t>
            </a: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115888" y="2430463"/>
            <a:ext cx="8189911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s-MX" sz="3600" dirty="0" smtClean="0">
                <a:solidFill>
                  <a:srgbClr val="00003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Hablar sobre las </a:t>
            </a:r>
            <a:r>
              <a:rPr lang="es-MX" sz="3600" dirty="0">
                <a:solidFill>
                  <a:srgbClr val="00003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áreas de especialidad de </a:t>
            </a:r>
            <a:r>
              <a:rPr lang="es-MX" sz="3600" dirty="0" smtClean="0">
                <a:solidFill>
                  <a:srgbClr val="00003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las Ciencias de la Tierra </a:t>
            </a:r>
            <a:r>
              <a:rPr lang="es-MX" sz="3600" dirty="0">
                <a:solidFill>
                  <a:srgbClr val="00003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que son un reto a nivel mundial.</a:t>
            </a:r>
          </a:p>
          <a:p>
            <a:pPr>
              <a:defRPr/>
            </a:pPr>
            <a:endParaRPr lang="es-MX" sz="3600" dirty="0">
              <a:solidFill>
                <a:srgbClr val="00003E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s-MX" sz="3600" dirty="0">
                <a:solidFill>
                  <a:srgbClr val="00003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Explorar alternativas de desarrollo profesional, que además son importantes para el país.</a:t>
            </a:r>
            <a:endParaRPr lang="en-US" sz="3600" dirty="0">
              <a:solidFill>
                <a:srgbClr val="00003E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104" name="Picture 15" descr="puzz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1752600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ntent Placeholder 4" descr="logo_unam_tran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05800" y="76200"/>
            <a:ext cx="759619" cy="850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/>
          <a:lstStyle/>
          <a:p>
            <a:r>
              <a:rPr lang="es-MX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Sustentabilidad</a:t>
            </a:r>
            <a:r>
              <a:rPr lang="es-MX" dirty="0" smtClean="0"/>
              <a:t>/</a:t>
            </a:r>
            <a:r>
              <a:rPr lang="es-MX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Sostenibilidad</a:t>
            </a:r>
            <a:endParaRPr lang="es-MX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4" descr="logo_unam_tran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76200"/>
            <a:ext cx="759619" cy="85010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276600" y="1905000"/>
            <a:ext cx="2590800" cy="2514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</a:t>
            </a:r>
            <a:endParaRPr lang="es-MX" sz="2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2133600" y="3429000"/>
            <a:ext cx="2590800" cy="2514600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AMBIENTAL</a:t>
            </a:r>
            <a:endParaRPr lang="es-MX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4267200" y="3429000"/>
            <a:ext cx="2590800" cy="25146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MX" sz="2000" dirty="0" smtClean="0"/>
              <a:t>   </a:t>
            </a:r>
            <a:r>
              <a:rPr lang="es-MX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ECONÓMICO</a:t>
            </a:r>
            <a:endParaRPr lang="es-MX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 rot="5569083">
            <a:off x="3861235" y="4585348"/>
            <a:ext cx="1293833" cy="36933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VIABLE</a:t>
            </a:r>
            <a:endParaRPr lang="es-MX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 rot="19599569">
            <a:off x="4455420" y="3541020"/>
            <a:ext cx="1795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EQUITATIVO</a:t>
            </a:r>
            <a:endParaRPr lang="es-MX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 rot="2408160">
            <a:off x="2718354" y="3476068"/>
            <a:ext cx="189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SOPORTABLE</a:t>
            </a:r>
            <a:endParaRPr lang="es-MX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9000" y="1219200"/>
            <a:ext cx="2031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MINERÍA</a:t>
            </a:r>
            <a:endParaRPr lang="es-MX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4578" name="Picture 2" descr="http://www.kunye.net/wp-content/gallery/mining-recruitment-manpower/mining-recruitment-manpow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4191000"/>
            <a:ext cx="1985054" cy="1310370"/>
          </a:xfrm>
          <a:prstGeom prst="rect">
            <a:avLst/>
          </a:prstGeom>
          <a:noFill/>
        </p:spPr>
      </p:pic>
      <p:pic>
        <p:nvPicPr>
          <p:cNvPr id="24580" name="Picture 4" descr="http://3.bp.blogspot.com/-Svy6WirCasI/T1Ob6VBayHI/AAAAAAAAAFg/ek5CzDXaEDI/s1600/miners-need-job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1447800"/>
            <a:ext cx="2395204" cy="16002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7086600" y="3048000"/>
            <a:ext cx="1827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i="1" dirty="0" smtClean="0">
                <a:solidFill>
                  <a:schemeClr val="tx2">
                    <a:lumMod val="75000"/>
                  </a:schemeClr>
                </a:solidFill>
              </a:rPr>
              <a:t>Condiciones </a:t>
            </a:r>
          </a:p>
          <a:p>
            <a:r>
              <a:rPr lang="es-MX" b="1" i="1" dirty="0" smtClean="0">
                <a:solidFill>
                  <a:schemeClr val="tx2">
                    <a:lumMod val="75000"/>
                  </a:schemeClr>
                </a:solidFill>
              </a:rPr>
              <a:t>Trabajadores</a:t>
            </a:r>
            <a:endParaRPr lang="es-MX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4582" name="Picture 6" descr="http://www.calstate.edu/ip/photo-essays/country/mexico/2011/jo-photo-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1219200"/>
            <a:ext cx="1981200" cy="1698171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349558" y="2895600"/>
            <a:ext cx="1677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Pueblos</a:t>
            </a:r>
          </a:p>
          <a:p>
            <a:pPr algn="r"/>
            <a:r>
              <a:rPr lang="es-MX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Propietarios</a:t>
            </a:r>
            <a:endParaRPr lang="es-MX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53200" y="5562600"/>
            <a:ext cx="2566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Ganancia/Inversión</a:t>
            </a:r>
            <a:endParaRPr lang="es-MX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84" name="Picture 8" descr="http://www.umich.edu/%7Esnre492/cases_03-04/TarCreek/TarCreek_case_study_files/image002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5029200"/>
            <a:ext cx="1828800" cy="1675237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2362200" y="6096000"/>
            <a:ext cx="3466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Contaminación</a:t>
            </a:r>
          </a:p>
          <a:p>
            <a:r>
              <a:rPr lang="es-MX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Destrucción de ecosistemas</a:t>
            </a:r>
            <a:endParaRPr lang="es-MX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15240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s-MX" sz="36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Minería Problemática Compleja </a:t>
            </a:r>
            <a:endParaRPr lang="es-MX" sz="36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Legislación</a:t>
            </a:r>
          </a:p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Supervisión</a:t>
            </a:r>
          </a:p>
          <a:p>
            <a:r>
              <a:rPr lang="es-MX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Integración - </a:t>
            </a:r>
            <a:r>
              <a:rPr lang="es-MX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Interdisciplina</a:t>
            </a:r>
            <a:endParaRPr lang="es-MX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332" y="3516868"/>
            <a:ext cx="183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EXPLOTACIÓN</a:t>
            </a:r>
            <a:endParaRPr lang="es-MX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3429000"/>
            <a:ext cx="3281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NECESIDAD – SOCIEDAD</a:t>
            </a:r>
          </a:p>
          <a:p>
            <a:r>
              <a:rPr lang="es-MX" dirty="0" smtClean="0"/>
              <a:t>MATERIA PRIMA/EMPLEOS</a:t>
            </a:r>
            <a:endParaRPr lang="es-MX" dirty="0"/>
          </a:p>
        </p:txBody>
      </p:sp>
      <p:sp>
        <p:nvSpPr>
          <p:cNvPr id="8" name="TextBox 7"/>
          <p:cNvSpPr txBox="1"/>
          <p:nvPr/>
        </p:nvSpPr>
        <p:spPr>
          <a:xfrm>
            <a:off x="4719332" y="4823936"/>
            <a:ext cx="3038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CONSUMO CONTROLADO</a:t>
            </a:r>
            <a:endParaRPr lang="es-MX" dirty="0"/>
          </a:p>
        </p:txBody>
      </p:sp>
      <p:sp>
        <p:nvSpPr>
          <p:cNvPr id="9" name="TextBox 8"/>
          <p:cNvSpPr txBox="1"/>
          <p:nvPr/>
        </p:nvSpPr>
        <p:spPr>
          <a:xfrm>
            <a:off x="2204732" y="5574268"/>
            <a:ext cx="2565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REUSO Y RECICLADO</a:t>
            </a:r>
            <a:endParaRPr lang="es-MX" dirty="0"/>
          </a:p>
        </p:txBody>
      </p:sp>
      <p:pic>
        <p:nvPicPr>
          <p:cNvPr id="3074" name="Picture 2" descr="http://upload.wikimedia.org/wikipedia/commons/thumb/7/7b/Recycling_symbol.svg/220px-Recycling_symbol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132" y="3440668"/>
            <a:ext cx="2095500" cy="2028826"/>
          </a:xfrm>
          <a:prstGeom prst="rect">
            <a:avLst/>
          </a:prstGeom>
          <a:noFill/>
        </p:spPr>
      </p:pic>
      <p:pic>
        <p:nvPicPr>
          <p:cNvPr id="3076" name="Picture 4" descr="http://www.livingstonnj.org/elect-recycl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332" y="4278868"/>
            <a:ext cx="1567001" cy="1514476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Content Placeholder 4" descr="logo_unam_trans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05800" y="76200"/>
            <a:ext cx="759619" cy="850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8758145" cy="1076325"/>
          </a:xfrm>
        </p:spPr>
        <p:txBody>
          <a:bodyPr/>
          <a:lstStyle/>
          <a:p>
            <a:pPr algn="ctr">
              <a:defRPr/>
            </a:pPr>
            <a:r>
              <a:rPr lang="es-MX" sz="4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Ciclo Hidrológico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14400"/>
            <a:ext cx="6542783" cy="468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4" descr="logo_unam_tran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" y="76200"/>
            <a:ext cx="759619" cy="850106"/>
          </a:xfrm>
          <a:prstGeom prst="rect">
            <a:avLst/>
          </a:prstGeom>
        </p:spPr>
      </p:pic>
      <p:pic>
        <p:nvPicPr>
          <p:cNvPr id="6" name="1 Imagen" descr="Autocopia_de_seguridad_deFigs-2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3886200"/>
            <a:ext cx="358933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39375" cy="752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830" y="817461"/>
            <a:ext cx="4312532" cy="268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33800"/>
            <a:ext cx="3035800" cy="2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495800" y="1219200"/>
            <a:ext cx="37669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Extracción mayor que la recarga</a:t>
            </a:r>
          </a:p>
          <a:p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extracción de agua a través de pozos ha reducido el nivel  freático.</a:t>
            </a:r>
          </a:p>
          <a:p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agua está a mayor profundidad, llegará el momento de que será impagable su extracción.</a:t>
            </a:r>
          </a:p>
          <a:p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24200" y="47244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Efecto en superficie</a:t>
            </a:r>
          </a:p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lagos se secan</a:t>
            </a:r>
          </a:p>
          <a:p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arcilla que se ha acumulado por miles de años en el valle se contrae y fractura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ntent Placeholder 4" descr="logo_unam_trans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05800" y="76200"/>
            <a:ext cx="759619" cy="850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2375" y="3665219"/>
            <a:ext cx="4459225" cy="3040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047875" cy="325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33600" y="18871"/>
            <a:ext cx="5154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contracción de las arcillas por el exceso de bombeo de agua ha producido hundimientos  y </a:t>
            </a:r>
            <a:r>
              <a:rPr lang="es-MX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fracturamientos</a:t>
            </a:r>
            <a:r>
              <a:rPr lang="es-MX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importantes en la Cuenca de México</a:t>
            </a:r>
            <a:endParaRPr lang="en-US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2419350"/>
            <a:ext cx="4800600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 descr="http://s2.vivirmexico.com/files/2011/07/Grieta-en-Valle-de-Chalco-e1311891532357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990600"/>
            <a:ext cx="3810000" cy="255270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2960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4" descr="logo_unam_trans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05800" y="76200"/>
            <a:ext cx="759619" cy="850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capewatersolutions.co.za/wp-content/uploads/2010/01/Water-scarcity-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9942" y="1219200"/>
            <a:ext cx="6585858" cy="430276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4" descr="logo_unam_tran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" y="76200"/>
            <a:ext cx="759619" cy="85010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906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s-MX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Reservas mundiales de Agua</a:t>
            </a:r>
            <a:endParaRPr lang="es-MX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0" name="Picture 4" descr="http://www.induron.com/blog/wp-content/uploads/2012/01/Global-wat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62399"/>
            <a:ext cx="3048000" cy="304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s-MX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Contaminación</a:t>
            </a:r>
            <a:endParaRPr lang="es-MX" sz="3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938" name="Picture 2" descr="http://wi.water.usgs.gov/gwcomp/learn/images/graphictw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7050" y="2819400"/>
            <a:ext cx="6153150" cy="3800476"/>
          </a:xfrm>
          <a:prstGeom prst="rect">
            <a:avLst/>
          </a:prstGeom>
          <a:noFill/>
        </p:spPr>
      </p:pic>
      <p:pic>
        <p:nvPicPr>
          <p:cNvPr id="39940" name="Picture 4" descr="http://techalive.mtu.edu/meec/module04/images/PHIL_1530_lo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0"/>
            <a:ext cx="4286250" cy="291465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4" descr="logo_unam_trans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00" y="76200"/>
            <a:ext cx="759619" cy="850106"/>
          </a:xfrm>
          <a:prstGeom prst="rect">
            <a:avLst/>
          </a:prstGeom>
        </p:spPr>
      </p:pic>
      <p:pic>
        <p:nvPicPr>
          <p:cNvPr id="39942" name="Picture 6" descr="http://rescuemotherearth.files.wordpress.com/2010/01/stop-groundwater-contaminatio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800" y="838200"/>
            <a:ext cx="2201334" cy="2438401"/>
          </a:xfrm>
          <a:prstGeom prst="rect">
            <a:avLst/>
          </a:prstGeom>
          <a:noFill/>
        </p:spPr>
      </p:pic>
      <p:pic>
        <p:nvPicPr>
          <p:cNvPr id="39944" name="Picture 8" descr="http://www.nacsetac.org/Shortcourse/Pesticides%202009/sprayingweeds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0208" y="762000"/>
            <a:ext cx="2411392" cy="1905000"/>
          </a:xfrm>
          <a:prstGeom prst="rect">
            <a:avLst/>
          </a:prstGeom>
          <a:noFill/>
        </p:spPr>
      </p:pic>
      <p:pic>
        <p:nvPicPr>
          <p:cNvPr id="3994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22191" y="3429000"/>
            <a:ext cx="3527391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0" name="TextBox 9"/>
          <p:cNvSpPr txBox="1"/>
          <p:nvPr/>
        </p:nvSpPr>
        <p:spPr>
          <a:xfrm>
            <a:off x="1143000" y="5152072"/>
            <a:ext cx="16898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Metales</a:t>
            </a:r>
          </a:p>
          <a:p>
            <a:r>
              <a:rPr lang="es-MX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Sales</a:t>
            </a:r>
          </a:p>
          <a:p>
            <a:r>
              <a:rPr lang="es-MX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Aceites</a:t>
            </a:r>
          </a:p>
          <a:p>
            <a:r>
              <a:rPr lang="es-MX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Pesticidas</a:t>
            </a:r>
          </a:p>
          <a:p>
            <a:r>
              <a:rPr lang="es-MX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Medicamentos</a:t>
            </a:r>
            <a:endParaRPr lang="es-MX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ttp://3.bp.blogspot.com/_4ify7vDXrDs/TGLfgs_8cGI/AAAAAAAAGZ0/bZX2LyiETzg/s1600/oil_formation_panora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750" y="1828800"/>
            <a:ext cx="5657850" cy="4914901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4" descr="logo_unam_tran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" y="76200"/>
            <a:ext cx="759619" cy="850106"/>
          </a:xfrm>
          <a:prstGeom prst="rect">
            <a:avLst/>
          </a:prstGeom>
        </p:spPr>
      </p:pic>
      <p:pic>
        <p:nvPicPr>
          <p:cNvPr id="21510" name="Picture 6" descr="http://museumpublicity.com/wp-content/uploads/2012/06/Ultimate-Dinosaur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0"/>
            <a:ext cx="2847680" cy="1905000"/>
          </a:xfrm>
          <a:prstGeom prst="rect">
            <a:avLst/>
          </a:prstGeom>
          <a:noFill/>
        </p:spPr>
      </p:pic>
      <p:pic>
        <p:nvPicPr>
          <p:cNvPr id="11" name="Picture 2" descr="450px-Petroleum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6200" y="228600"/>
            <a:ext cx="12954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800px-Octane_molecule_3D_model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4400" y="0"/>
            <a:ext cx="3292475" cy="1304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image.jpeg"/>
          <p:cNvPicPr>
            <a:picLocks noChangeAspect="1"/>
          </p:cNvPicPr>
          <p:nvPr/>
        </p:nvPicPr>
        <p:blipFill>
          <a:blip r:embed="rId8" cstate="print">
            <a:lum bright="-2000" contrast="8000"/>
            <a:grayscl/>
          </a:blip>
          <a:srcRect l="4562" t="5528" r="17871"/>
          <a:stretch>
            <a:fillRect/>
          </a:stretch>
        </p:blipFill>
        <p:spPr bwMode="auto">
          <a:xfrm>
            <a:off x="0" y="1371600"/>
            <a:ext cx="1981200" cy="156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6" descr="dinoflagellates-1.jpg"/>
          <p:cNvPicPr>
            <a:picLocks noChangeAspect="1"/>
          </p:cNvPicPr>
          <p:nvPr/>
        </p:nvPicPr>
        <p:blipFill>
          <a:blip r:embed="rId9" cstate="print">
            <a:grayscl/>
          </a:blip>
          <a:srcRect/>
          <a:stretch>
            <a:fillRect/>
          </a:stretch>
        </p:blipFill>
        <p:spPr bwMode="auto">
          <a:xfrm>
            <a:off x="304800" y="2590800"/>
            <a:ext cx="275764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red_tide_genera.v3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90600" y="4800600"/>
            <a:ext cx="2133601" cy="1863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Content Placeholder 4" descr="logo_unam_tran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05800" y="76200"/>
            <a:ext cx="759619" cy="850106"/>
          </a:xfrm>
          <a:prstGeom prst="rect">
            <a:avLst/>
          </a:prstGeom>
        </p:spPr>
      </p:pic>
      <p:pic>
        <p:nvPicPr>
          <p:cNvPr id="2" name="Picture 3" descr="Plankto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"/>
            <a:ext cx="3733800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52400" y="3505200"/>
            <a:ext cx="37338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52400" y="3733800"/>
            <a:ext cx="3733800" cy="2286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52400" y="3962400"/>
            <a:ext cx="37338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" name="Left Arrow 9"/>
          <p:cNvSpPr>
            <a:spLocks noChangeArrowheads="1"/>
          </p:cNvSpPr>
          <p:nvPr/>
        </p:nvSpPr>
        <p:spPr bwMode="auto">
          <a:xfrm>
            <a:off x="3352800" y="533400"/>
            <a:ext cx="762000" cy="6096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447800" y="3581400"/>
            <a:ext cx="13716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US" dirty="0" err="1" smtClean="0"/>
              <a:t>Fondo</a:t>
            </a:r>
            <a:endParaRPr lang="en-US" dirty="0" smtClean="0"/>
          </a:p>
          <a:p>
            <a:pPr eaLnBrk="0" hangingPunct="0"/>
            <a:r>
              <a:rPr lang="en-US" dirty="0" smtClean="0"/>
              <a:t>Marino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22860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Organismos caen </a:t>
            </a:r>
          </a:p>
          <a:p>
            <a:r>
              <a:rPr lang="es-MX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Concentración de materia orgánica</a:t>
            </a:r>
            <a:endParaRPr lang="es-MX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3" descr="oil_gas_window.jpg"/>
          <p:cNvPicPr>
            <a:picLocks noChangeAspect="1"/>
          </p:cNvPicPr>
          <p:nvPr/>
        </p:nvPicPr>
        <p:blipFill>
          <a:blip r:embed="rId5" cstate="print"/>
          <a:srcRect l="3125" t="1096" r="38281" b="8920"/>
          <a:stretch>
            <a:fillRect/>
          </a:stretch>
        </p:blipFill>
        <p:spPr bwMode="auto">
          <a:xfrm>
            <a:off x="4267200" y="457200"/>
            <a:ext cx="2590800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4495800" y="1457325"/>
            <a:ext cx="9906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Kerógeno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4724400" y="3743325"/>
            <a:ext cx="533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4495800" y="2667000"/>
            <a:ext cx="685800" cy="3143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Aceite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6629400" y="1219200"/>
            <a:ext cx="2344484" cy="646331"/>
            <a:chOff x="2514600" y="2885440"/>
            <a:chExt cx="2344462" cy="647000"/>
          </a:xfrm>
        </p:grpSpPr>
        <p:sp>
          <p:nvSpPr>
            <p:cNvPr id="16" name="TextBox 8"/>
            <p:cNvSpPr txBox="1">
              <a:spLocks noChangeArrowheads="1"/>
            </p:cNvSpPr>
            <p:nvPr/>
          </p:nvSpPr>
          <p:spPr bwMode="auto">
            <a:xfrm>
              <a:off x="3276593" y="2885440"/>
              <a:ext cx="1582469" cy="64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 err="1" smtClean="0"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Hidrocarburo</a:t>
              </a:r>
              <a:r>
                <a:rPr lang="en-US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  <a:p>
              <a:pPr eaLnBrk="0" hangingPunct="0"/>
              <a:r>
                <a:rPr lang="en-US" dirty="0" err="1" smtClean="0"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Sólido</a:t>
              </a:r>
              <a:endParaRPr lang="en-US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Left Arrow 11"/>
            <p:cNvSpPr>
              <a:spLocks noChangeArrowheads="1"/>
            </p:cNvSpPr>
            <p:nvPr/>
          </p:nvSpPr>
          <p:spPr bwMode="auto">
            <a:xfrm>
              <a:off x="2514600" y="2971598"/>
              <a:ext cx="685800" cy="457201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8" name="Group 15"/>
          <p:cNvGrpSpPr>
            <a:grpSpLocks/>
          </p:cNvGrpSpPr>
          <p:nvPr/>
        </p:nvGrpSpPr>
        <p:grpSpPr bwMode="auto">
          <a:xfrm>
            <a:off x="6629399" y="2354663"/>
            <a:ext cx="1665640" cy="464735"/>
            <a:chOff x="2514600" y="4038600"/>
            <a:chExt cx="1665438" cy="465558"/>
          </a:xfrm>
        </p:grpSpPr>
        <p:sp>
          <p:nvSpPr>
            <p:cNvPr id="19" name="TextBox 9"/>
            <p:cNvSpPr txBox="1">
              <a:spLocks noChangeArrowheads="1"/>
            </p:cNvSpPr>
            <p:nvPr/>
          </p:nvSpPr>
          <p:spPr bwMode="auto">
            <a:xfrm>
              <a:off x="3200402" y="4134172"/>
              <a:ext cx="979636" cy="3699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Líquido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Left Arrow 12"/>
            <p:cNvSpPr>
              <a:spLocks noChangeArrowheads="1"/>
            </p:cNvSpPr>
            <p:nvPr/>
          </p:nvSpPr>
          <p:spPr bwMode="auto">
            <a:xfrm>
              <a:off x="2514600" y="4038600"/>
              <a:ext cx="685800" cy="4572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1" name="Group 16"/>
          <p:cNvGrpSpPr>
            <a:grpSpLocks/>
          </p:cNvGrpSpPr>
          <p:nvPr/>
        </p:nvGrpSpPr>
        <p:grpSpPr bwMode="auto">
          <a:xfrm>
            <a:off x="6629400" y="3581400"/>
            <a:ext cx="1253577" cy="466725"/>
            <a:chOff x="2514600" y="5248275"/>
            <a:chExt cx="1253590" cy="466725"/>
          </a:xfrm>
        </p:grpSpPr>
        <p:sp>
          <p:nvSpPr>
            <p:cNvPr id="22" name="TextBox 10"/>
            <p:cNvSpPr txBox="1">
              <a:spLocks noChangeArrowheads="1"/>
            </p:cNvSpPr>
            <p:nvPr/>
          </p:nvSpPr>
          <p:spPr bwMode="auto">
            <a:xfrm>
              <a:off x="3200400" y="5248275"/>
              <a:ext cx="56779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Gas</a:t>
              </a:r>
              <a:endPara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Left Arrow 13"/>
            <p:cNvSpPr>
              <a:spLocks noChangeArrowheads="1"/>
            </p:cNvSpPr>
            <p:nvPr/>
          </p:nvSpPr>
          <p:spPr bwMode="auto">
            <a:xfrm>
              <a:off x="2514600" y="5257800"/>
              <a:ext cx="685800" cy="4572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9698" name="Picture 2" descr="http://energy.usgs.gov/Portals/0/Rooms/geochemistry_research/images/second_stag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5" y="4276724"/>
            <a:ext cx="3781425" cy="2581276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4038599" y="4495800"/>
            <a:ext cx="41148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Abundantes organismos </a:t>
            </a:r>
          </a:p>
          <a:p>
            <a:r>
              <a:rPr lang="es-MX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(costa y mar somero)</a:t>
            </a:r>
          </a:p>
          <a:p>
            <a:r>
              <a:rPr lang="es-MX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Sedimento que los cubra rápidamente</a:t>
            </a:r>
          </a:p>
          <a:p>
            <a:r>
              <a:rPr lang="es-MX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Enterramiento rápido, </a:t>
            </a:r>
            <a:r>
              <a:rPr lang="es-MX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proceso continuo por tiempo largo</a:t>
            </a:r>
          </a:p>
          <a:p>
            <a:r>
              <a:rPr lang="es-MX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Varios kilómetros de espesor de sedimento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86600" y="4355068"/>
            <a:ext cx="108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Carbón</a:t>
            </a:r>
            <a:endParaRPr lang="es-MX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Temas de Frontera </a:t>
            </a:r>
            <a:br>
              <a:rPr lang="es-MX" dirty="0" smtClean="0"/>
            </a:br>
            <a:r>
              <a:rPr lang="es-MX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Terrestre</a:t>
            </a:r>
            <a:endParaRPr lang="es-MX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7200" y="1600200"/>
            <a:ext cx="4038600" cy="45259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es-MX" dirty="0" smtClean="0"/>
              <a:t>Los sistemas terrestres son variables en espacio y </a:t>
            </a:r>
            <a:r>
              <a:rPr lang="es-MX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tiempo</a:t>
            </a:r>
            <a:r>
              <a:rPr lang="es-MX" dirty="0" smtClean="0"/>
              <a:t>.</a:t>
            </a:r>
          </a:p>
          <a:p>
            <a:pPr marL="514350" indent="-514350">
              <a:buFont typeface="+mj-lt"/>
              <a:buAutoNum type="arabicParenR"/>
            </a:pPr>
            <a:r>
              <a:rPr lang="es-MX" dirty="0" smtClean="0"/>
              <a:t>Hay una gran cantidad de conocimiento sobre la dinámica de componentes individuales de los sistemas terrestres.</a:t>
            </a:r>
            <a:endParaRPr lang="es-MX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4" descr="logo_unam_tran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05800" y="76200"/>
            <a:ext cx="759619" cy="850106"/>
          </a:xfrm>
          <a:prstGeom prst="rect">
            <a:avLst/>
          </a:prstGeom>
        </p:spPr>
      </p:pic>
      <p:pic>
        <p:nvPicPr>
          <p:cNvPr id="2050" name="Picture 2" descr="NSF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28600"/>
            <a:ext cx="1143000" cy="114300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54" name="Picture 6" descr="http://www.icess.ucsb.edu/images/main/home_earth_spher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219325"/>
            <a:ext cx="3619500" cy="3419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1295400"/>
            <a:ext cx="2743200" cy="22373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4" descr="logo_unam_tran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" y="76200"/>
            <a:ext cx="759619" cy="8501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0" y="18871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Retos Exploración y modelado de yacimientos</a:t>
            </a:r>
            <a:endParaRPr lang="es-MX" sz="2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22" name="Picture 2" descr="http://geology.com/usgs/oil-shale/images/oil-shal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429000"/>
            <a:ext cx="3810000" cy="2857500"/>
          </a:xfrm>
          <a:prstGeom prst="rect">
            <a:avLst/>
          </a:prstGeom>
          <a:noFill/>
        </p:spPr>
      </p:pic>
      <p:pic>
        <p:nvPicPr>
          <p:cNvPr id="7" name="Picture 6" descr="h5innl.jpg"/>
          <p:cNvPicPr>
            <a:picLocks noChangeAspect="1"/>
          </p:cNvPicPr>
          <p:nvPr/>
        </p:nvPicPr>
        <p:blipFill>
          <a:blip r:embed="rId6" cstate="print">
            <a:lum bright="-72000" contrast="100000"/>
            <a:grayscl/>
          </a:blip>
          <a:srcRect l="14166" t="24988" r="35896" b="11293"/>
          <a:stretch>
            <a:fillRect/>
          </a:stretch>
        </p:blipFill>
        <p:spPr bwMode="auto">
          <a:xfrm rot="5400000">
            <a:off x="6265081" y="1278719"/>
            <a:ext cx="2126416" cy="2007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 descr="http://bcpg.geoscienceworld.org/content/59/1/54/F14.larg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3000" y="3657600"/>
            <a:ext cx="3927384" cy="3124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rude_Oil_Distillati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3352800"/>
            <a:ext cx="324961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609600"/>
            <a:ext cx="2689225" cy="3127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" name="Picture 2" descr="oil-drilling-eor.jpg"/>
          <p:cNvPicPr>
            <a:picLocks noChangeAspect="1"/>
          </p:cNvPicPr>
          <p:nvPr/>
        </p:nvPicPr>
        <p:blipFill>
          <a:blip r:embed="rId4" cstate="print"/>
          <a:srcRect b="10001"/>
          <a:stretch>
            <a:fillRect/>
          </a:stretch>
        </p:blipFill>
        <p:spPr bwMode="auto">
          <a:xfrm>
            <a:off x="228600" y="0"/>
            <a:ext cx="3017838" cy="422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Oil_well.jpg"/>
          <p:cNvPicPr>
            <a:picLocks noChangeAspect="1"/>
          </p:cNvPicPr>
          <p:nvPr/>
        </p:nvPicPr>
        <p:blipFill>
          <a:blip r:embed="rId5" cstate="print"/>
          <a:srcRect l="18823" r="6177"/>
          <a:stretch>
            <a:fillRect/>
          </a:stretch>
        </p:blipFill>
        <p:spPr bwMode="auto">
          <a:xfrm>
            <a:off x="6172200" y="3810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800px-Anacortes_Refinery_31911.JPG"/>
          <p:cNvPicPr>
            <a:picLocks noChangeAspect="1"/>
          </p:cNvPicPr>
          <p:nvPr/>
        </p:nvPicPr>
        <p:blipFill>
          <a:blip r:embed="rId6" cstate="print"/>
          <a:srcRect l="13333"/>
          <a:stretch>
            <a:fillRect/>
          </a:stretch>
        </p:blipFill>
        <p:spPr bwMode="auto">
          <a:xfrm>
            <a:off x="1219200" y="4240841"/>
            <a:ext cx="3024188" cy="261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2960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ntent Placeholder 4" descr="logo_unam_trans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305800" y="76200"/>
            <a:ext cx="759619" cy="850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3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RESERVAS MUNDIALES DE PETRÓLEO</a:t>
            </a:r>
            <a:endParaRPr lang="es-MX" sz="36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27650" name="Picture 2" descr="http://www.sander.es/wp-content/uploads/2012/01/world-oil_31948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828800"/>
            <a:ext cx="7658888" cy="421957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363865" y="6172200"/>
            <a:ext cx="3103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miles de millones de barriles</a:t>
            </a:r>
            <a:endParaRPr lang="es-MX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4" descr="logo_unam_tran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05800" y="76200"/>
            <a:ext cx="759619" cy="850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gweaver.net/techhigh/projects/period1_2/Yellowstone/Images/Divergent%20Bounda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3886200"/>
            <a:ext cx="3352800" cy="2933700"/>
          </a:xfrm>
          <a:prstGeom prst="rect">
            <a:avLst/>
          </a:prstGeom>
          <a:noFill/>
        </p:spPr>
      </p:pic>
      <p:pic>
        <p:nvPicPr>
          <p:cNvPr id="28680" name="Picture 8" descr="http://skywalker.cochise.edu/wellerr/students/pangea/pangea_files/image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60801"/>
            <a:ext cx="2256620" cy="2529999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4" descr="logo_unam_trans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00" y="76200"/>
            <a:ext cx="759619" cy="8501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50625" y="3962400"/>
            <a:ext cx="21643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Localización </a:t>
            </a:r>
          </a:p>
          <a:p>
            <a:r>
              <a:rPr lang="es-MX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Hidrocarburos</a:t>
            </a:r>
          </a:p>
          <a:p>
            <a:endParaRPr lang="es-MX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8682" name="Picture 10" descr="http://www.greenpeace.org/mexico/Global/mexico/image/General/grafica-2-adiccionpetrole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0"/>
            <a:ext cx="5715000" cy="381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8678" name="Picture 6" descr="http://www.museum.state.il.us/gallery2/main.php?g2_view=core.DownloadItem&amp;g2_itemId=1904&amp;g2_serialNumber=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7275" y="2571750"/>
            <a:ext cx="2371725" cy="2381250"/>
          </a:xfrm>
          <a:prstGeom prst="rect">
            <a:avLst/>
          </a:prstGeom>
          <a:noFill/>
        </p:spPr>
      </p:pic>
      <p:pic>
        <p:nvPicPr>
          <p:cNvPr id="28676" name="Picture 4" descr="http://upload.wikimedia.org/wikipedia/commons/thumb/8/8a/Globald.png/250px-Globald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88670" y="4724400"/>
            <a:ext cx="2692930" cy="2057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/>
          <a:lstStyle/>
          <a:p>
            <a:r>
              <a:rPr lang="es-MX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Sustentabilidad</a:t>
            </a:r>
            <a:r>
              <a:rPr lang="es-MX" dirty="0" smtClean="0"/>
              <a:t>/</a:t>
            </a:r>
            <a:r>
              <a:rPr lang="es-MX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Sostenibilidad</a:t>
            </a:r>
            <a:endParaRPr lang="es-MX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4" descr="logo_unam_tran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76200"/>
            <a:ext cx="759619" cy="85010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410200" y="1905000"/>
            <a:ext cx="2590800" cy="2514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</a:t>
            </a:r>
            <a:endParaRPr lang="es-MX" sz="2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4267200" y="3429000"/>
            <a:ext cx="2590800" cy="2514600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AMBIENTAL</a:t>
            </a:r>
            <a:endParaRPr lang="es-MX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6400800" y="3429000"/>
            <a:ext cx="2590800" cy="25146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MX" sz="2000" dirty="0" smtClean="0"/>
              <a:t>   </a:t>
            </a:r>
            <a:r>
              <a:rPr lang="es-MX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ECONÓMICO</a:t>
            </a:r>
            <a:endParaRPr lang="es-MX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 rot="5569083">
            <a:off x="5994835" y="4585348"/>
            <a:ext cx="1293833" cy="36933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VIABLE</a:t>
            </a:r>
            <a:endParaRPr lang="es-MX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 rot="19599569">
            <a:off x="6589020" y="3541020"/>
            <a:ext cx="1795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EQUITATIVO</a:t>
            </a:r>
            <a:endParaRPr lang="es-MX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 rot="2408160">
            <a:off x="4851954" y="3476068"/>
            <a:ext cx="189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SOPORTABLE</a:t>
            </a:r>
            <a:endParaRPr lang="es-MX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62600" y="1371600"/>
            <a:ext cx="2904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HIDROCARBUROS</a:t>
            </a:r>
            <a:endParaRPr lang="es-MX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2770" name="Picture 2" descr="http://library.thinkquest.org/CR0215471/oil_spill_on_fi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1219200"/>
            <a:ext cx="3124200" cy="2085404"/>
          </a:xfrm>
          <a:prstGeom prst="rect">
            <a:avLst/>
          </a:prstGeom>
          <a:noFill/>
        </p:spPr>
      </p:pic>
      <p:pic>
        <p:nvPicPr>
          <p:cNvPr id="32772" name="Picture 4" descr="http://naturescrusaders.files.wordpress.com/2010/02/oilsoakedbird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667000"/>
            <a:ext cx="2857501" cy="1905001"/>
          </a:xfrm>
          <a:prstGeom prst="rect">
            <a:avLst/>
          </a:prstGeom>
          <a:noFill/>
        </p:spPr>
      </p:pic>
      <p:pic>
        <p:nvPicPr>
          <p:cNvPr id="32774" name="Picture 6" descr="http://www.deviantart.com/download/114473836/Oil_Refinery_3_by_Fairiegoodmoth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685800" y="4482689"/>
            <a:ext cx="3581400" cy="2375311"/>
          </a:xfrm>
          <a:prstGeom prst="rect">
            <a:avLst/>
          </a:prstGeom>
          <a:noFill/>
        </p:spPr>
      </p:pic>
      <p:pic>
        <p:nvPicPr>
          <p:cNvPr id="32776" name="Picture 8" descr="http://www.dreamstime.com/co2-car-emissions-thumb134218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81200" y="5334000"/>
            <a:ext cx="2492787" cy="1676400"/>
          </a:xfrm>
          <a:prstGeom prst="rect">
            <a:avLst/>
          </a:prstGeom>
          <a:noFill/>
        </p:spPr>
      </p:pic>
      <p:pic>
        <p:nvPicPr>
          <p:cNvPr id="32778" name="Picture 10" descr="http://www.eta.co.uk/files/images/traffic%20pollutio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5000" y="4038600"/>
            <a:ext cx="1638300" cy="13707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http://download.cell.com/images/journalimages/1535-6108/S1535610812X00102_covhighr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0"/>
            <a:ext cx="4191000" cy="5457825"/>
          </a:xfrm>
          <a:prstGeom prst="rect">
            <a:avLst/>
          </a:prstGeom>
          <a:noFill/>
        </p:spPr>
      </p:pic>
      <p:pic>
        <p:nvPicPr>
          <p:cNvPr id="2" name="Picture 10" descr="CD-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1687" y="1111250"/>
            <a:ext cx="2601913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4" descr="fertilize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1524000"/>
            <a:ext cx="192246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800px-Konservering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0"/>
            <a:ext cx="2641600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4" descr="logo_unam_trans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200" y="76200"/>
            <a:ext cx="759619" cy="850106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16200000">
            <a:off x="419100" y="4229100"/>
            <a:ext cx="3124200" cy="13716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DEMANDA</a:t>
            </a:r>
            <a:endPara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746" name="Picture 2" descr="http://www.ccrexpo.com/sites/default/files/blogs/how-to-avoid-traffic-jams-35319_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19400" y="3429000"/>
            <a:ext cx="4800600" cy="3216971"/>
          </a:xfrm>
          <a:prstGeom prst="rect">
            <a:avLst/>
          </a:prstGeom>
          <a:noFill/>
        </p:spPr>
      </p:pic>
      <p:pic>
        <p:nvPicPr>
          <p:cNvPr id="3" name="Picture 12" descr="183px-Lilit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6172200" y="1676400"/>
            <a:ext cx="83978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7647155" y="4313237"/>
            <a:ext cx="1420645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s-MX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Energías Alternas </a:t>
            </a:r>
            <a:br>
              <a:rPr lang="es-MX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Geotermia-Solar</a:t>
            </a:r>
            <a:endParaRPr lang="es-MX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0" name="Picture 2" descr="https://www.uwgb.edu/dutchs/Graphics-Geol/Astronomy/EarthSystem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1600200"/>
            <a:ext cx="7658100" cy="51054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4" descr="logo_unam_tran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" y="76200"/>
            <a:ext cx="759619" cy="850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8153400" cy="4953000"/>
          </a:xfrm>
        </p:spPr>
        <p:txBody>
          <a:bodyPr>
            <a:normAutofit fontScale="92500" lnSpcReduction="10000"/>
          </a:bodyPr>
          <a:lstStyle/>
          <a:p>
            <a:r>
              <a:rPr lang="es-MX" i="1" dirty="0" smtClean="0">
                <a:solidFill>
                  <a:schemeClr val="bg2">
                    <a:lumMod val="50000"/>
                  </a:schemeClr>
                </a:solidFill>
                <a:latin typeface="Baskerville Old Face" pitchFamily="18" charset="0"/>
              </a:rPr>
              <a:t>RECURSOS MATERIALES NATURALES</a:t>
            </a:r>
          </a:p>
          <a:p>
            <a:pPr lvl="1"/>
            <a:r>
              <a:rPr lang="es-MX" dirty="0" smtClean="0">
                <a:solidFill>
                  <a:schemeClr val="bg2">
                    <a:lumMod val="50000"/>
                  </a:schemeClr>
                </a:solidFill>
              </a:rPr>
              <a:t>Minerales</a:t>
            </a:r>
          </a:p>
          <a:p>
            <a:pPr lvl="1"/>
            <a:r>
              <a:rPr lang="es-MX" dirty="0" smtClean="0">
                <a:solidFill>
                  <a:schemeClr val="bg2">
                    <a:lumMod val="50000"/>
                  </a:schemeClr>
                </a:solidFill>
              </a:rPr>
              <a:t>Agua</a:t>
            </a:r>
          </a:p>
          <a:p>
            <a:r>
              <a:rPr lang="es-MX" dirty="0" smtClean="0">
                <a:solidFill>
                  <a:schemeClr val="bg2">
                    <a:lumMod val="50000"/>
                  </a:schemeClr>
                </a:solidFill>
                <a:latin typeface="Baskerville Old Face" pitchFamily="18" charset="0"/>
              </a:rPr>
              <a:t>RECURSOS ENERGÉTICOS</a:t>
            </a:r>
          </a:p>
          <a:p>
            <a:pPr lvl="1"/>
            <a:r>
              <a:rPr lang="es-MX" dirty="0" smtClean="0">
                <a:solidFill>
                  <a:schemeClr val="bg2">
                    <a:lumMod val="50000"/>
                  </a:schemeClr>
                </a:solidFill>
              </a:rPr>
              <a:t>Hidrocarburos</a:t>
            </a:r>
          </a:p>
          <a:p>
            <a:pPr lvl="1"/>
            <a:r>
              <a:rPr lang="es-MX" dirty="0" smtClean="0">
                <a:solidFill>
                  <a:schemeClr val="bg2">
                    <a:lumMod val="50000"/>
                  </a:schemeClr>
                </a:solidFill>
              </a:rPr>
              <a:t>Calor - Geotermia</a:t>
            </a:r>
          </a:p>
          <a:p>
            <a:r>
              <a:rPr lang="es-MX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CONDICIONES AMBIENTALES</a:t>
            </a:r>
          </a:p>
          <a:p>
            <a:pPr lvl="1"/>
            <a:r>
              <a:rPr lang="es-MX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Peligros Naturales</a:t>
            </a:r>
          </a:p>
          <a:p>
            <a:pPr lvl="1"/>
            <a:r>
              <a:rPr lang="es-MX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Contaminación e impacto de actividad humana</a:t>
            </a:r>
          </a:p>
          <a:p>
            <a:pPr lvl="1"/>
            <a:r>
              <a:rPr lang="es-MX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Medio ambiente y Salud</a:t>
            </a:r>
            <a:endParaRPr lang="es-MX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4" descr="logo_unam_tran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76200"/>
            <a:ext cx="759619" cy="85010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819400" y="0"/>
            <a:ext cx="6248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Sustentabilidad</a:t>
            </a:r>
            <a:r>
              <a:rPr kumimoji="0" lang="es-MX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</a:t>
            </a:r>
            <a:r>
              <a:rPr kumimoji="0" lang="es-MX" sz="3200" b="0" i="0" u="none" strike="noStrike" kern="120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Sostenibilidad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6" descr="http://www.icess.ucsb.edu/images/main/home_earth_spher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1981200"/>
            <a:ext cx="2438400" cy="23036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8229600" cy="1143000"/>
          </a:xfrm>
        </p:spPr>
        <p:txBody>
          <a:bodyPr/>
          <a:lstStyle/>
          <a:p>
            <a:pPr algn="l"/>
            <a:r>
              <a:rPr lang="es-MX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s-MX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eligros </a:t>
            </a:r>
            <a:r>
              <a:rPr lang="es-MX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s-MX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aturales</a:t>
            </a:r>
            <a:endParaRPr 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00200"/>
            <a:ext cx="7696200" cy="4525963"/>
          </a:xfrm>
        </p:spPr>
        <p:txBody>
          <a:bodyPr/>
          <a:lstStyle/>
          <a:p>
            <a:r>
              <a:rPr lang="es-ES" sz="2000" dirty="0" smtClean="0"/>
              <a:t>Es </a:t>
            </a:r>
            <a:r>
              <a:rPr lang="es-ES" sz="2000" dirty="0" smtClean="0"/>
              <a:t>utilizado en referencia a todos los fenómenos atmosféricos, hidrológicos, geológicos (especialmente sísmicos y volcánicos</a:t>
            </a:r>
            <a:r>
              <a:rPr lang="es-ES" sz="2000" dirty="0" smtClean="0"/>
              <a:t>) que afectan de manera directa o indirecta a la sociedad.</a:t>
            </a:r>
            <a:endParaRPr lang="es-ES" sz="2000" dirty="0" smtClean="0"/>
          </a:p>
          <a:p>
            <a:endParaRPr lang="es-ES" sz="2000" dirty="0" smtClean="0"/>
          </a:p>
          <a:p>
            <a:pPr>
              <a:buNone/>
            </a:pP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Determinar la naturaleza del </a:t>
            </a: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</a:rPr>
              <a:t>peligro:</a:t>
            </a:r>
          </a:p>
          <a:p>
            <a:pPr>
              <a:buNone/>
            </a:pPr>
            <a:endParaRPr lang="es-ES" sz="20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buNone/>
            </a:pP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Comienzo súbito versus comienzo lento</a:t>
            </a:r>
            <a:r>
              <a:rPr lang="es-ES" sz="20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buNone/>
            </a:pP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Eventos controlables versus eventos inmutables</a:t>
            </a:r>
          </a:p>
          <a:p>
            <a:pPr>
              <a:buNone/>
            </a:pP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en-US" sz="2000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Frecuencia</a:t>
            </a: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versus </a:t>
            </a:r>
            <a:r>
              <a:rPr lang="en-US" sz="2000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severidad</a:t>
            </a:r>
            <a:endParaRPr lang="en-US" sz="2000" b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es-ES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 </a:t>
            </a:r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Medidas de mitigación para resistir el impacto versus medidas de mitigación para evitar el impacto</a:t>
            </a:r>
            <a:endParaRPr lang="es-ES" sz="2000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4" descr="logo_unam_tran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76200"/>
            <a:ext cx="759619" cy="850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Elena Centeno Garcia\My Documents\FILES AND DOCUMENTS\PLATICAS-TALKS\Topografia mexico\plate tectonics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1462" y="548625"/>
            <a:ext cx="4837113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BackArc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625435"/>
            <a:ext cx="3957520" cy="303590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93830" y="3774645"/>
            <a:ext cx="380209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PELIGROS GEOLÓGICOS</a:t>
            </a:r>
          </a:p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convección interna hace que las placas se muevan y desplacen, choquen entre sí  o que una se hunda por debajo de la otra</a:t>
            </a:r>
          </a:p>
          <a:p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los límites de placas se producen terremotos, volcanes y fallas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7848600" cy="4525963"/>
          </a:xfrm>
        </p:spPr>
        <p:txBody>
          <a:bodyPr/>
          <a:lstStyle/>
          <a:p>
            <a:pPr marL="514350" indent="-514350">
              <a:buFont typeface="+mj-lt"/>
              <a:buAutoNum type="arabicParenR" startAt="3"/>
            </a:pPr>
            <a:r>
              <a:rPr lang="es-MX" dirty="0" smtClean="0"/>
              <a:t>Grandes volúmenes de datos físicos, químicos, geológicos, biológicos.</a:t>
            </a:r>
          </a:p>
          <a:p>
            <a:pPr marL="514350" indent="-514350">
              <a:buFont typeface="+mj-lt"/>
              <a:buAutoNum type="arabicParenR" startAt="3"/>
            </a:pPr>
            <a:r>
              <a:rPr lang="es-MX" dirty="0" smtClean="0"/>
              <a:t>Desarrollo de modelos 3-D</a:t>
            </a:r>
          </a:p>
          <a:p>
            <a:pPr marL="514350" indent="-514350">
              <a:buNone/>
            </a:pPr>
            <a:endParaRPr lang="es-MX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4" descr="logo_unam_tran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05800" y="76200"/>
            <a:ext cx="759619" cy="850106"/>
          </a:xfrm>
          <a:prstGeom prst="rect">
            <a:avLst/>
          </a:prstGeom>
        </p:spPr>
      </p:pic>
      <p:pic>
        <p:nvPicPr>
          <p:cNvPr id="8" name="Picture 2" descr="NSF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28600"/>
            <a:ext cx="1143000" cy="114300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602" name="Picture 2" descr="http://quake.mit.edu/hilstgroup/MantleConvection/f3300a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92602" y="3886200"/>
            <a:ext cx="3555998" cy="2667000"/>
          </a:xfrm>
          <a:prstGeom prst="rect">
            <a:avLst/>
          </a:prstGeom>
          <a:noFill/>
        </p:spPr>
      </p:pic>
      <p:pic>
        <p:nvPicPr>
          <p:cNvPr id="25604" name="Picture 4" descr="http://www.sevenls.com/uploads/thumbs/Paradigm_Geophysical_Voxelgeo_3D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800" y="4114800"/>
            <a:ext cx="2438400" cy="2209801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438400" y="6096000"/>
            <a:ext cx="9906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TextBox 11"/>
          <p:cNvSpPr txBox="1"/>
          <p:nvPr/>
        </p:nvSpPr>
        <p:spPr>
          <a:xfrm>
            <a:off x="4953000" y="3276600"/>
            <a:ext cx="29642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4-D (3-D/tiempo)</a:t>
            </a:r>
            <a:endParaRPr lang="es-MX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Temas de Frontera </a:t>
            </a:r>
            <a:br>
              <a:rPr kumimoji="0" lang="es-MX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s-MX" sz="4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Sistema Terrestre</a:t>
            </a:r>
            <a:endParaRPr kumimoji="0" lang="es-MX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2360" y="1415963"/>
            <a:ext cx="6836090" cy="527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México Placas Tectónicas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64025" y="5733300"/>
            <a:ext cx="1125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COCOS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53220" y="3928265"/>
            <a:ext cx="1391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PACÍFICO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3429000"/>
            <a:ext cx="2282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NORTEAMÉRICA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193830" y="1446663"/>
            <a:ext cx="3723077" cy="2538483"/>
            <a:chOff x="193830" y="1446663"/>
            <a:chExt cx="3723077" cy="2538483"/>
          </a:xfrm>
        </p:grpSpPr>
        <p:sp>
          <p:nvSpPr>
            <p:cNvPr id="9" name="Freeform 8"/>
            <p:cNvSpPr/>
            <p:nvPr/>
          </p:nvSpPr>
          <p:spPr>
            <a:xfrm>
              <a:off x="1897039" y="1446663"/>
              <a:ext cx="2019868" cy="2538483"/>
            </a:xfrm>
            <a:custGeom>
              <a:avLst/>
              <a:gdLst>
                <a:gd name="connsiteX0" fmla="*/ 2019868 w 2019868"/>
                <a:gd name="connsiteY0" fmla="*/ 2538483 h 2538483"/>
                <a:gd name="connsiteX1" fmla="*/ 1992573 w 2019868"/>
                <a:gd name="connsiteY1" fmla="*/ 2415653 h 2538483"/>
                <a:gd name="connsiteX2" fmla="*/ 1965277 w 2019868"/>
                <a:gd name="connsiteY2" fmla="*/ 2374710 h 2538483"/>
                <a:gd name="connsiteX3" fmla="*/ 1924334 w 2019868"/>
                <a:gd name="connsiteY3" fmla="*/ 2279176 h 2538483"/>
                <a:gd name="connsiteX4" fmla="*/ 1883391 w 2019868"/>
                <a:gd name="connsiteY4" fmla="*/ 2238233 h 2538483"/>
                <a:gd name="connsiteX5" fmla="*/ 1828800 w 2019868"/>
                <a:gd name="connsiteY5" fmla="*/ 2156346 h 2538483"/>
                <a:gd name="connsiteX6" fmla="*/ 1801504 w 2019868"/>
                <a:gd name="connsiteY6" fmla="*/ 2101755 h 2538483"/>
                <a:gd name="connsiteX7" fmla="*/ 1760561 w 2019868"/>
                <a:gd name="connsiteY7" fmla="*/ 2060812 h 2538483"/>
                <a:gd name="connsiteX8" fmla="*/ 1733265 w 2019868"/>
                <a:gd name="connsiteY8" fmla="*/ 2019868 h 2538483"/>
                <a:gd name="connsiteX9" fmla="*/ 1692322 w 2019868"/>
                <a:gd name="connsiteY9" fmla="*/ 1978925 h 2538483"/>
                <a:gd name="connsiteX10" fmla="*/ 1665027 w 2019868"/>
                <a:gd name="connsiteY10" fmla="*/ 1937982 h 2538483"/>
                <a:gd name="connsiteX11" fmla="*/ 1624083 w 2019868"/>
                <a:gd name="connsiteY11" fmla="*/ 1924334 h 2538483"/>
                <a:gd name="connsiteX12" fmla="*/ 1596788 w 2019868"/>
                <a:gd name="connsiteY12" fmla="*/ 1883391 h 2538483"/>
                <a:gd name="connsiteX13" fmla="*/ 1514901 w 2019868"/>
                <a:gd name="connsiteY13" fmla="*/ 1842447 h 2538483"/>
                <a:gd name="connsiteX14" fmla="*/ 1433015 w 2019868"/>
                <a:gd name="connsiteY14" fmla="*/ 1760561 h 2538483"/>
                <a:gd name="connsiteX15" fmla="*/ 1392071 w 2019868"/>
                <a:gd name="connsiteY15" fmla="*/ 1719618 h 2538483"/>
                <a:gd name="connsiteX16" fmla="*/ 1351128 w 2019868"/>
                <a:gd name="connsiteY16" fmla="*/ 1705970 h 2538483"/>
                <a:gd name="connsiteX17" fmla="*/ 1241946 w 2019868"/>
                <a:gd name="connsiteY17" fmla="*/ 1542197 h 2538483"/>
                <a:gd name="connsiteX18" fmla="*/ 1187355 w 2019868"/>
                <a:gd name="connsiteY18" fmla="*/ 1460310 h 2538483"/>
                <a:gd name="connsiteX19" fmla="*/ 1146412 w 2019868"/>
                <a:gd name="connsiteY19" fmla="*/ 1419367 h 2538483"/>
                <a:gd name="connsiteX20" fmla="*/ 1091821 w 2019868"/>
                <a:gd name="connsiteY20" fmla="*/ 1337480 h 2538483"/>
                <a:gd name="connsiteX21" fmla="*/ 1064525 w 2019868"/>
                <a:gd name="connsiteY21" fmla="*/ 1296537 h 2538483"/>
                <a:gd name="connsiteX22" fmla="*/ 1037230 w 2019868"/>
                <a:gd name="connsiteY22" fmla="*/ 1255594 h 2538483"/>
                <a:gd name="connsiteX23" fmla="*/ 996286 w 2019868"/>
                <a:gd name="connsiteY23" fmla="*/ 1214650 h 2538483"/>
                <a:gd name="connsiteX24" fmla="*/ 968991 w 2019868"/>
                <a:gd name="connsiteY24" fmla="*/ 1173707 h 2538483"/>
                <a:gd name="connsiteX25" fmla="*/ 887104 w 2019868"/>
                <a:gd name="connsiteY25" fmla="*/ 1091821 h 2538483"/>
                <a:gd name="connsiteX26" fmla="*/ 791570 w 2019868"/>
                <a:gd name="connsiteY26" fmla="*/ 968991 h 2538483"/>
                <a:gd name="connsiteX27" fmla="*/ 750627 w 2019868"/>
                <a:gd name="connsiteY27" fmla="*/ 941695 h 2538483"/>
                <a:gd name="connsiteX28" fmla="*/ 696036 w 2019868"/>
                <a:gd name="connsiteY28" fmla="*/ 873456 h 2538483"/>
                <a:gd name="connsiteX29" fmla="*/ 668740 w 2019868"/>
                <a:gd name="connsiteY29" fmla="*/ 832513 h 2538483"/>
                <a:gd name="connsiteX30" fmla="*/ 586854 w 2019868"/>
                <a:gd name="connsiteY30" fmla="*/ 764274 h 2538483"/>
                <a:gd name="connsiteX31" fmla="*/ 518615 w 2019868"/>
                <a:gd name="connsiteY31" fmla="*/ 682388 h 2538483"/>
                <a:gd name="connsiteX32" fmla="*/ 464024 w 2019868"/>
                <a:gd name="connsiteY32" fmla="*/ 600501 h 2538483"/>
                <a:gd name="connsiteX33" fmla="*/ 436728 w 2019868"/>
                <a:gd name="connsiteY33" fmla="*/ 559558 h 2538483"/>
                <a:gd name="connsiteX34" fmla="*/ 409433 w 2019868"/>
                <a:gd name="connsiteY34" fmla="*/ 518615 h 2538483"/>
                <a:gd name="connsiteX35" fmla="*/ 368489 w 2019868"/>
                <a:gd name="connsiteY35" fmla="*/ 491319 h 2538483"/>
                <a:gd name="connsiteX36" fmla="*/ 313898 w 2019868"/>
                <a:gd name="connsiteY36" fmla="*/ 395785 h 2538483"/>
                <a:gd name="connsiteX37" fmla="*/ 259307 w 2019868"/>
                <a:gd name="connsiteY37" fmla="*/ 313898 h 2538483"/>
                <a:gd name="connsiteX38" fmla="*/ 218364 w 2019868"/>
                <a:gd name="connsiteY38" fmla="*/ 272955 h 2538483"/>
                <a:gd name="connsiteX39" fmla="*/ 122830 w 2019868"/>
                <a:gd name="connsiteY39" fmla="*/ 163773 h 2538483"/>
                <a:gd name="connsiteX40" fmla="*/ 95534 w 2019868"/>
                <a:gd name="connsiteY40" fmla="*/ 122830 h 2538483"/>
                <a:gd name="connsiteX41" fmla="*/ 54591 w 2019868"/>
                <a:gd name="connsiteY41" fmla="*/ 81886 h 2538483"/>
                <a:gd name="connsiteX42" fmla="*/ 0 w 2019868"/>
                <a:gd name="connsiteY42" fmla="*/ 0 h 2538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019868" h="2538483">
                  <a:moveTo>
                    <a:pt x="2019868" y="2538483"/>
                  </a:moveTo>
                  <a:cubicBezTo>
                    <a:pt x="2014626" y="2507031"/>
                    <a:pt x="2009372" y="2449251"/>
                    <a:pt x="1992573" y="2415653"/>
                  </a:cubicBezTo>
                  <a:cubicBezTo>
                    <a:pt x="1985237" y="2400982"/>
                    <a:pt x="1974376" y="2388358"/>
                    <a:pt x="1965277" y="2374710"/>
                  </a:cubicBezTo>
                  <a:cubicBezTo>
                    <a:pt x="1954139" y="2341295"/>
                    <a:pt x="1945417" y="2308692"/>
                    <a:pt x="1924334" y="2279176"/>
                  </a:cubicBezTo>
                  <a:cubicBezTo>
                    <a:pt x="1913116" y="2263470"/>
                    <a:pt x="1895240" y="2253468"/>
                    <a:pt x="1883391" y="2238233"/>
                  </a:cubicBezTo>
                  <a:cubicBezTo>
                    <a:pt x="1863251" y="2212338"/>
                    <a:pt x="1843471" y="2185688"/>
                    <a:pt x="1828800" y="2156346"/>
                  </a:cubicBezTo>
                  <a:cubicBezTo>
                    <a:pt x="1819701" y="2138149"/>
                    <a:pt x="1813329" y="2118310"/>
                    <a:pt x="1801504" y="2101755"/>
                  </a:cubicBezTo>
                  <a:cubicBezTo>
                    <a:pt x="1790286" y="2086049"/>
                    <a:pt x="1772917" y="2075639"/>
                    <a:pt x="1760561" y="2060812"/>
                  </a:cubicBezTo>
                  <a:cubicBezTo>
                    <a:pt x="1750060" y="2048211"/>
                    <a:pt x="1743766" y="2032469"/>
                    <a:pt x="1733265" y="2019868"/>
                  </a:cubicBezTo>
                  <a:cubicBezTo>
                    <a:pt x="1720909" y="2005041"/>
                    <a:pt x="1704678" y="1993752"/>
                    <a:pt x="1692322" y="1978925"/>
                  </a:cubicBezTo>
                  <a:cubicBezTo>
                    <a:pt x="1681821" y="1966324"/>
                    <a:pt x="1677835" y="1948228"/>
                    <a:pt x="1665027" y="1937982"/>
                  </a:cubicBezTo>
                  <a:cubicBezTo>
                    <a:pt x="1653793" y="1928995"/>
                    <a:pt x="1637731" y="1928883"/>
                    <a:pt x="1624083" y="1924334"/>
                  </a:cubicBezTo>
                  <a:cubicBezTo>
                    <a:pt x="1614985" y="1910686"/>
                    <a:pt x="1608386" y="1894989"/>
                    <a:pt x="1596788" y="1883391"/>
                  </a:cubicBezTo>
                  <a:cubicBezTo>
                    <a:pt x="1570331" y="1856933"/>
                    <a:pt x="1548202" y="1853547"/>
                    <a:pt x="1514901" y="1842447"/>
                  </a:cubicBezTo>
                  <a:lnTo>
                    <a:pt x="1433015" y="1760561"/>
                  </a:lnTo>
                  <a:cubicBezTo>
                    <a:pt x="1419367" y="1746913"/>
                    <a:pt x="1410381" y="1725722"/>
                    <a:pt x="1392071" y="1719618"/>
                  </a:cubicBezTo>
                  <a:lnTo>
                    <a:pt x="1351128" y="1705970"/>
                  </a:lnTo>
                  <a:lnTo>
                    <a:pt x="1241946" y="1542197"/>
                  </a:lnTo>
                  <a:cubicBezTo>
                    <a:pt x="1241941" y="1542189"/>
                    <a:pt x="1187362" y="1460317"/>
                    <a:pt x="1187355" y="1460310"/>
                  </a:cubicBezTo>
                  <a:cubicBezTo>
                    <a:pt x="1173707" y="1446662"/>
                    <a:pt x="1158261" y="1434602"/>
                    <a:pt x="1146412" y="1419367"/>
                  </a:cubicBezTo>
                  <a:cubicBezTo>
                    <a:pt x="1126272" y="1393472"/>
                    <a:pt x="1110018" y="1364776"/>
                    <a:pt x="1091821" y="1337480"/>
                  </a:cubicBezTo>
                  <a:lnTo>
                    <a:pt x="1064525" y="1296537"/>
                  </a:lnTo>
                  <a:cubicBezTo>
                    <a:pt x="1055427" y="1282889"/>
                    <a:pt x="1048828" y="1267192"/>
                    <a:pt x="1037230" y="1255594"/>
                  </a:cubicBezTo>
                  <a:cubicBezTo>
                    <a:pt x="1023582" y="1241946"/>
                    <a:pt x="1008642" y="1229478"/>
                    <a:pt x="996286" y="1214650"/>
                  </a:cubicBezTo>
                  <a:cubicBezTo>
                    <a:pt x="985785" y="1202049"/>
                    <a:pt x="979888" y="1185966"/>
                    <a:pt x="968991" y="1173707"/>
                  </a:cubicBezTo>
                  <a:cubicBezTo>
                    <a:pt x="943345" y="1144856"/>
                    <a:pt x="908516" y="1123940"/>
                    <a:pt x="887104" y="1091821"/>
                  </a:cubicBezTo>
                  <a:cubicBezTo>
                    <a:pt x="849060" y="1034755"/>
                    <a:pt x="839676" y="1009079"/>
                    <a:pt x="791570" y="968991"/>
                  </a:cubicBezTo>
                  <a:cubicBezTo>
                    <a:pt x="778969" y="958490"/>
                    <a:pt x="764275" y="950794"/>
                    <a:pt x="750627" y="941695"/>
                  </a:cubicBezTo>
                  <a:cubicBezTo>
                    <a:pt x="724057" y="861988"/>
                    <a:pt x="757767" y="935187"/>
                    <a:pt x="696036" y="873456"/>
                  </a:cubicBezTo>
                  <a:cubicBezTo>
                    <a:pt x="684438" y="861858"/>
                    <a:pt x="679241" y="845114"/>
                    <a:pt x="668740" y="832513"/>
                  </a:cubicBezTo>
                  <a:cubicBezTo>
                    <a:pt x="635902" y="793107"/>
                    <a:pt x="627112" y="791113"/>
                    <a:pt x="586854" y="764274"/>
                  </a:cubicBezTo>
                  <a:cubicBezTo>
                    <a:pt x="489303" y="617951"/>
                    <a:pt x="641227" y="840033"/>
                    <a:pt x="518615" y="682388"/>
                  </a:cubicBezTo>
                  <a:cubicBezTo>
                    <a:pt x="498475" y="656493"/>
                    <a:pt x="482221" y="627797"/>
                    <a:pt x="464024" y="600501"/>
                  </a:cubicBezTo>
                  <a:lnTo>
                    <a:pt x="436728" y="559558"/>
                  </a:lnTo>
                  <a:cubicBezTo>
                    <a:pt x="427630" y="545910"/>
                    <a:pt x="423081" y="527713"/>
                    <a:pt x="409433" y="518615"/>
                  </a:cubicBezTo>
                  <a:lnTo>
                    <a:pt x="368489" y="491319"/>
                  </a:lnTo>
                  <a:cubicBezTo>
                    <a:pt x="345749" y="423095"/>
                    <a:pt x="366478" y="470900"/>
                    <a:pt x="313898" y="395785"/>
                  </a:cubicBezTo>
                  <a:cubicBezTo>
                    <a:pt x="295085" y="368910"/>
                    <a:pt x="282504" y="337095"/>
                    <a:pt x="259307" y="313898"/>
                  </a:cubicBezTo>
                  <a:cubicBezTo>
                    <a:pt x="245659" y="300250"/>
                    <a:pt x="230213" y="288190"/>
                    <a:pt x="218364" y="272955"/>
                  </a:cubicBezTo>
                  <a:cubicBezTo>
                    <a:pt x="132628" y="162723"/>
                    <a:pt x="202092" y="216613"/>
                    <a:pt x="122830" y="163773"/>
                  </a:cubicBezTo>
                  <a:cubicBezTo>
                    <a:pt x="113731" y="150125"/>
                    <a:pt x="106035" y="135431"/>
                    <a:pt x="95534" y="122830"/>
                  </a:cubicBezTo>
                  <a:cubicBezTo>
                    <a:pt x="83178" y="108003"/>
                    <a:pt x="66441" y="97121"/>
                    <a:pt x="54591" y="81886"/>
                  </a:cubicBezTo>
                  <a:cubicBezTo>
                    <a:pt x="34451" y="55991"/>
                    <a:pt x="0" y="0"/>
                    <a:pt x="0" y="0"/>
                  </a:cubicBezTo>
                </a:path>
              </a:pathLst>
            </a:custGeom>
            <a:ln w="57150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93830" y="2605899"/>
              <a:ext cx="25731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MX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Falla de San Andrés y el </a:t>
              </a:r>
              <a:r>
                <a:rPr lang="es-MX" b="1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Rift</a:t>
              </a:r>
              <a:r>
                <a:rPr lang="es-MX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del Golfo de California</a:t>
              </a:r>
              <a:endPara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" name="Group 15"/>
          <p:cNvGrpSpPr/>
          <p:nvPr/>
        </p:nvGrpSpPr>
        <p:grpSpPr>
          <a:xfrm>
            <a:off x="693095" y="4476466"/>
            <a:ext cx="3387586" cy="1651379"/>
            <a:chOff x="693095" y="4476466"/>
            <a:chExt cx="3387586" cy="1651379"/>
          </a:xfrm>
        </p:grpSpPr>
        <p:sp>
          <p:nvSpPr>
            <p:cNvPr id="11" name="Freeform 10"/>
            <p:cNvSpPr/>
            <p:nvPr/>
          </p:nvSpPr>
          <p:spPr>
            <a:xfrm>
              <a:off x="3545541" y="4476466"/>
              <a:ext cx="535140" cy="1651379"/>
            </a:xfrm>
            <a:custGeom>
              <a:avLst/>
              <a:gdLst>
                <a:gd name="connsiteX0" fmla="*/ 535140 w 535140"/>
                <a:gd name="connsiteY0" fmla="*/ 0 h 1651379"/>
                <a:gd name="connsiteX1" fmla="*/ 494196 w 535140"/>
                <a:gd name="connsiteY1" fmla="*/ 13647 h 1651379"/>
                <a:gd name="connsiteX2" fmla="*/ 466901 w 535140"/>
                <a:gd name="connsiteY2" fmla="*/ 54591 h 1651379"/>
                <a:gd name="connsiteX3" fmla="*/ 425958 w 535140"/>
                <a:gd name="connsiteY3" fmla="*/ 191068 h 1651379"/>
                <a:gd name="connsiteX4" fmla="*/ 412310 w 535140"/>
                <a:gd name="connsiteY4" fmla="*/ 232012 h 1651379"/>
                <a:gd name="connsiteX5" fmla="*/ 385014 w 535140"/>
                <a:gd name="connsiteY5" fmla="*/ 409433 h 1651379"/>
                <a:gd name="connsiteX6" fmla="*/ 371366 w 535140"/>
                <a:gd name="connsiteY6" fmla="*/ 477671 h 1651379"/>
                <a:gd name="connsiteX7" fmla="*/ 357719 w 535140"/>
                <a:gd name="connsiteY7" fmla="*/ 559558 h 1651379"/>
                <a:gd name="connsiteX8" fmla="*/ 344071 w 535140"/>
                <a:gd name="connsiteY8" fmla="*/ 614149 h 1651379"/>
                <a:gd name="connsiteX9" fmla="*/ 316775 w 535140"/>
                <a:gd name="connsiteY9" fmla="*/ 696035 h 1651379"/>
                <a:gd name="connsiteX10" fmla="*/ 289480 w 535140"/>
                <a:gd name="connsiteY10" fmla="*/ 805218 h 1651379"/>
                <a:gd name="connsiteX11" fmla="*/ 262184 w 535140"/>
                <a:gd name="connsiteY11" fmla="*/ 846161 h 1651379"/>
                <a:gd name="connsiteX12" fmla="*/ 234889 w 535140"/>
                <a:gd name="connsiteY12" fmla="*/ 955343 h 1651379"/>
                <a:gd name="connsiteX13" fmla="*/ 193946 w 535140"/>
                <a:gd name="connsiteY13" fmla="*/ 1078173 h 1651379"/>
                <a:gd name="connsiteX14" fmla="*/ 166650 w 535140"/>
                <a:gd name="connsiteY14" fmla="*/ 1160059 h 1651379"/>
                <a:gd name="connsiteX15" fmla="*/ 153002 w 535140"/>
                <a:gd name="connsiteY15" fmla="*/ 1201003 h 1651379"/>
                <a:gd name="connsiteX16" fmla="*/ 125707 w 535140"/>
                <a:gd name="connsiteY16" fmla="*/ 1241946 h 1651379"/>
                <a:gd name="connsiteX17" fmla="*/ 98411 w 535140"/>
                <a:gd name="connsiteY17" fmla="*/ 1323833 h 1651379"/>
                <a:gd name="connsiteX18" fmla="*/ 71116 w 535140"/>
                <a:gd name="connsiteY18" fmla="*/ 1405719 h 1651379"/>
                <a:gd name="connsiteX19" fmla="*/ 57468 w 535140"/>
                <a:gd name="connsiteY19" fmla="*/ 1460310 h 1651379"/>
                <a:gd name="connsiteX20" fmla="*/ 30172 w 535140"/>
                <a:gd name="connsiteY20" fmla="*/ 1542197 h 1651379"/>
                <a:gd name="connsiteX21" fmla="*/ 16525 w 535140"/>
                <a:gd name="connsiteY21" fmla="*/ 1583140 h 1651379"/>
                <a:gd name="connsiteX22" fmla="*/ 2877 w 535140"/>
                <a:gd name="connsiteY22" fmla="*/ 1651379 h 165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35140" h="1651379">
                  <a:moveTo>
                    <a:pt x="535140" y="0"/>
                  </a:moveTo>
                  <a:cubicBezTo>
                    <a:pt x="521492" y="4549"/>
                    <a:pt x="505430" y="4660"/>
                    <a:pt x="494196" y="13647"/>
                  </a:cubicBezTo>
                  <a:cubicBezTo>
                    <a:pt x="481388" y="23894"/>
                    <a:pt x="473563" y="39602"/>
                    <a:pt x="466901" y="54591"/>
                  </a:cubicBezTo>
                  <a:cubicBezTo>
                    <a:pt x="440949" y="112982"/>
                    <a:pt x="441840" y="135481"/>
                    <a:pt x="425958" y="191068"/>
                  </a:cubicBezTo>
                  <a:cubicBezTo>
                    <a:pt x="422006" y="204901"/>
                    <a:pt x="415799" y="218055"/>
                    <a:pt x="412310" y="232012"/>
                  </a:cubicBezTo>
                  <a:cubicBezTo>
                    <a:pt x="393534" y="307116"/>
                    <a:pt x="398274" y="323244"/>
                    <a:pt x="385014" y="409433"/>
                  </a:cubicBezTo>
                  <a:cubicBezTo>
                    <a:pt x="381487" y="432360"/>
                    <a:pt x="375515" y="454849"/>
                    <a:pt x="371366" y="477671"/>
                  </a:cubicBezTo>
                  <a:cubicBezTo>
                    <a:pt x="366416" y="504897"/>
                    <a:pt x="363146" y="532423"/>
                    <a:pt x="357719" y="559558"/>
                  </a:cubicBezTo>
                  <a:cubicBezTo>
                    <a:pt x="354041" y="577951"/>
                    <a:pt x="349461" y="596183"/>
                    <a:pt x="344071" y="614149"/>
                  </a:cubicBezTo>
                  <a:cubicBezTo>
                    <a:pt x="335803" y="641707"/>
                    <a:pt x="322417" y="667822"/>
                    <a:pt x="316775" y="696035"/>
                  </a:cubicBezTo>
                  <a:cubicBezTo>
                    <a:pt x="311584" y="721992"/>
                    <a:pt x="303470" y="777239"/>
                    <a:pt x="289480" y="805218"/>
                  </a:cubicBezTo>
                  <a:cubicBezTo>
                    <a:pt x="282144" y="819889"/>
                    <a:pt x="271283" y="832513"/>
                    <a:pt x="262184" y="846161"/>
                  </a:cubicBezTo>
                  <a:cubicBezTo>
                    <a:pt x="253086" y="882555"/>
                    <a:pt x="246752" y="919754"/>
                    <a:pt x="234889" y="955343"/>
                  </a:cubicBezTo>
                  <a:lnTo>
                    <a:pt x="193946" y="1078173"/>
                  </a:lnTo>
                  <a:lnTo>
                    <a:pt x="166650" y="1160059"/>
                  </a:lnTo>
                  <a:cubicBezTo>
                    <a:pt x="162101" y="1173707"/>
                    <a:pt x="160982" y="1189033"/>
                    <a:pt x="153002" y="1201003"/>
                  </a:cubicBezTo>
                  <a:cubicBezTo>
                    <a:pt x="143904" y="1214651"/>
                    <a:pt x="132369" y="1226957"/>
                    <a:pt x="125707" y="1241946"/>
                  </a:cubicBezTo>
                  <a:cubicBezTo>
                    <a:pt x="114022" y="1268238"/>
                    <a:pt x="107510" y="1296537"/>
                    <a:pt x="98411" y="1323833"/>
                  </a:cubicBezTo>
                  <a:lnTo>
                    <a:pt x="71116" y="1405719"/>
                  </a:lnTo>
                  <a:cubicBezTo>
                    <a:pt x="66567" y="1423916"/>
                    <a:pt x="62858" y="1442344"/>
                    <a:pt x="57468" y="1460310"/>
                  </a:cubicBezTo>
                  <a:cubicBezTo>
                    <a:pt x="49200" y="1487869"/>
                    <a:pt x="39270" y="1514901"/>
                    <a:pt x="30172" y="1542197"/>
                  </a:cubicBezTo>
                  <a:lnTo>
                    <a:pt x="16525" y="1583140"/>
                  </a:lnTo>
                  <a:cubicBezTo>
                    <a:pt x="0" y="1632717"/>
                    <a:pt x="2877" y="1609696"/>
                    <a:pt x="2877" y="1651379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3095" y="4811580"/>
              <a:ext cx="3219151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Dorsal del Pacífico</a:t>
              </a:r>
            </a:p>
            <a:p>
              <a:r>
                <a:rPr lang="es-MX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Cadena volcánica submarina</a:t>
              </a:r>
              <a:endPara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" name="Group 16"/>
          <p:cNvGrpSpPr/>
          <p:nvPr/>
        </p:nvGrpSpPr>
        <p:grpSpPr>
          <a:xfrm>
            <a:off x="4067033" y="4476466"/>
            <a:ext cx="4107229" cy="1651379"/>
            <a:chOff x="4067033" y="4476466"/>
            <a:chExt cx="4107229" cy="1651379"/>
          </a:xfrm>
        </p:grpSpPr>
        <p:sp>
          <p:nvSpPr>
            <p:cNvPr id="13" name="Freeform 12"/>
            <p:cNvSpPr/>
            <p:nvPr/>
          </p:nvSpPr>
          <p:spPr>
            <a:xfrm>
              <a:off x="4067033" y="4476466"/>
              <a:ext cx="3916907" cy="1651379"/>
            </a:xfrm>
            <a:custGeom>
              <a:avLst/>
              <a:gdLst>
                <a:gd name="connsiteX0" fmla="*/ 0 w 3916907"/>
                <a:gd name="connsiteY0" fmla="*/ 0 h 1651379"/>
                <a:gd name="connsiteX1" fmla="*/ 81886 w 3916907"/>
                <a:gd name="connsiteY1" fmla="*/ 40943 h 1651379"/>
                <a:gd name="connsiteX2" fmla="*/ 122830 w 3916907"/>
                <a:gd name="connsiteY2" fmla="*/ 81886 h 1651379"/>
                <a:gd name="connsiteX3" fmla="*/ 163773 w 3916907"/>
                <a:gd name="connsiteY3" fmla="*/ 95534 h 1651379"/>
                <a:gd name="connsiteX4" fmla="*/ 245660 w 3916907"/>
                <a:gd name="connsiteY4" fmla="*/ 136477 h 1651379"/>
                <a:gd name="connsiteX5" fmla="*/ 327546 w 3916907"/>
                <a:gd name="connsiteY5" fmla="*/ 191068 h 1651379"/>
                <a:gd name="connsiteX6" fmla="*/ 409433 w 3916907"/>
                <a:gd name="connsiteY6" fmla="*/ 218364 h 1651379"/>
                <a:gd name="connsiteX7" fmla="*/ 450376 w 3916907"/>
                <a:gd name="connsiteY7" fmla="*/ 232012 h 1651379"/>
                <a:gd name="connsiteX8" fmla="*/ 532263 w 3916907"/>
                <a:gd name="connsiteY8" fmla="*/ 286603 h 1651379"/>
                <a:gd name="connsiteX9" fmla="*/ 573206 w 3916907"/>
                <a:gd name="connsiteY9" fmla="*/ 313898 h 1651379"/>
                <a:gd name="connsiteX10" fmla="*/ 614149 w 3916907"/>
                <a:gd name="connsiteY10" fmla="*/ 327546 h 1651379"/>
                <a:gd name="connsiteX11" fmla="*/ 696036 w 3916907"/>
                <a:gd name="connsiteY11" fmla="*/ 368489 h 1651379"/>
                <a:gd name="connsiteX12" fmla="*/ 777922 w 3916907"/>
                <a:gd name="connsiteY12" fmla="*/ 409433 h 1651379"/>
                <a:gd name="connsiteX13" fmla="*/ 818866 w 3916907"/>
                <a:gd name="connsiteY13" fmla="*/ 436728 h 1651379"/>
                <a:gd name="connsiteX14" fmla="*/ 859809 w 3916907"/>
                <a:gd name="connsiteY14" fmla="*/ 450376 h 1651379"/>
                <a:gd name="connsiteX15" fmla="*/ 900752 w 3916907"/>
                <a:gd name="connsiteY15" fmla="*/ 477671 h 1651379"/>
                <a:gd name="connsiteX16" fmla="*/ 941695 w 3916907"/>
                <a:gd name="connsiteY16" fmla="*/ 491319 h 1651379"/>
                <a:gd name="connsiteX17" fmla="*/ 1023582 w 3916907"/>
                <a:gd name="connsiteY17" fmla="*/ 532262 h 1651379"/>
                <a:gd name="connsiteX18" fmla="*/ 1105468 w 3916907"/>
                <a:gd name="connsiteY18" fmla="*/ 573206 h 1651379"/>
                <a:gd name="connsiteX19" fmla="*/ 1146412 w 3916907"/>
                <a:gd name="connsiteY19" fmla="*/ 600501 h 1651379"/>
                <a:gd name="connsiteX20" fmla="*/ 1269242 w 3916907"/>
                <a:gd name="connsiteY20" fmla="*/ 641444 h 1651379"/>
                <a:gd name="connsiteX21" fmla="*/ 1310185 w 3916907"/>
                <a:gd name="connsiteY21" fmla="*/ 655092 h 1651379"/>
                <a:gd name="connsiteX22" fmla="*/ 1419367 w 3916907"/>
                <a:gd name="connsiteY22" fmla="*/ 668740 h 1651379"/>
                <a:gd name="connsiteX23" fmla="*/ 1583140 w 3916907"/>
                <a:gd name="connsiteY23" fmla="*/ 696035 h 1651379"/>
                <a:gd name="connsiteX24" fmla="*/ 1637731 w 3916907"/>
                <a:gd name="connsiteY24" fmla="*/ 709683 h 1651379"/>
                <a:gd name="connsiteX25" fmla="*/ 1705970 w 3916907"/>
                <a:gd name="connsiteY25" fmla="*/ 723331 h 1651379"/>
                <a:gd name="connsiteX26" fmla="*/ 1787857 w 3916907"/>
                <a:gd name="connsiteY26" fmla="*/ 750627 h 1651379"/>
                <a:gd name="connsiteX27" fmla="*/ 1869743 w 3916907"/>
                <a:gd name="connsiteY27" fmla="*/ 777922 h 1651379"/>
                <a:gd name="connsiteX28" fmla="*/ 1910686 w 3916907"/>
                <a:gd name="connsiteY28" fmla="*/ 791570 h 1651379"/>
                <a:gd name="connsiteX29" fmla="*/ 1978925 w 3916907"/>
                <a:gd name="connsiteY29" fmla="*/ 805218 h 1651379"/>
                <a:gd name="connsiteX30" fmla="*/ 2115403 w 3916907"/>
                <a:gd name="connsiteY30" fmla="*/ 846161 h 1651379"/>
                <a:gd name="connsiteX31" fmla="*/ 2292824 w 3916907"/>
                <a:gd name="connsiteY31" fmla="*/ 873456 h 1651379"/>
                <a:gd name="connsiteX32" fmla="*/ 2347415 w 3916907"/>
                <a:gd name="connsiteY32" fmla="*/ 887104 h 1651379"/>
                <a:gd name="connsiteX33" fmla="*/ 2429301 w 3916907"/>
                <a:gd name="connsiteY33" fmla="*/ 914400 h 1651379"/>
                <a:gd name="connsiteX34" fmla="*/ 2511188 w 3916907"/>
                <a:gd name="connsiteY34" fmla="*/ 941695 h 1651379"/>
                <a:gd name="connsiteX35" fmla="*/ 2552131 w 3916907"/>
                <a:gd name="connsiteY35" fmla="*/ 955343 h 1651379"/>
                <a:gd name="connsiteX36" fmla="*/ 2593074 w 3916907"/>
                <a:gd name="connsiteY36" fmla="*/ 968991 h 1651379"/>
                <a:gd name="connsiteX37" fmla="*/ 2674961 w 3916907"/>
                <a:gd name="connsiteY37" fmla="*/ 1009934 h 1651379"/>
                <a:gd name="connsiteX38" fmla="*/ 2756848 w 3916907"/>
                <a:gd name="connsiteY38" fmla="*/ 1050877 h 1651379"/>
                <a:gd name="connsiteX39" fmla="*/ 2797791 w 3916907"/>
                <a:gd name="connsiteY39" fmla="*/ 1091821 h 1651379"/>
                <a:gd name="connsiteX40" fmla="*/ 2879677 w 3916907"/>
                <a:gd name="connsiteY40" fmla="*/ 1146412 h 1651379"/>
                <a:gd name="connsiteX41" fmla="*/ 2920621 w 3916907"/>
                <a:gd name="connsiteY41" fmla="*/ 1173707 h 1651379"/>
                <a:gd name="connsiteX42" fmla="*/ 3043451 w 3916907"/>
                <a:gd name="connsiteY42" fmla="*/ 1269241 h 1651379"/>
                <a:gd name="connsiteX43" fmla="*/ 3084394 w 3916907"/>
                <a:gd name="connsiteY43" fmla="*/ 1282889 h 1651379"/>
                <a:gd name="connsiteX44" fmla="*/ 3179928 w 3916907"/>
                <a:gd name="connsiteY44" fmla="*/ 1337480 h 1651379"/>
                <a:gd name="connsiteX45" fmla="*/ 3220871 w 3916907"/>
                <a:gd name="connsiteY45" fmla="*/ 1364776 h 1651379"/>
                <a:gd name="connsiteX46" fmla="*/ 3302758 w 3916907"/>
                <a:gd name="connsiteY46" fmla="*/ 1392071 h 1651379"/>
                <a:gd name="connsiteX47" fmla="*/ 3357349 w 3916907"/>
                <a:gd name="connsiteY47" fmla="*/ 1419367 h 1651379"/>
                <a:gd name="connsiteX48" fmla="*/ 3439236 w 3916907"/>
                <a:gd name="connsiteY48" fmla="*/ 1446662 h 1651379"/>
                <a:gd name="connsiteX49" fmla="*/ 3480179 w 3916907"/>
                <a:gd name="connsiteY49" fmla="*/ 1473958 h 1651379"/>
                <a:gd name="connsiteX50" fmla="*/ 3562066 w 3916907"/>
                <a:gd name="connsiteY50" fmla="*/ 1501253 h 1651379"/>
                <a:gd name="connsiteX51" fmla="*/ 3603009 w 3916907"/>
                <a:gd name="connsiteY51" fmla="*/ 1528549 h 1651379"/>
                <a:gd name="connsiteX52" fmla="*/ 3684895 w 3916907"/>
                <a:gd name="connsiteY52" fmla="*/ 1555844 h 1651379"/>
                <a:gd name="connsiteX53" fmla="*/ 3807725 w 3916907"/>
                <a:gd name="connsiteY53" fmla="*/ 1596788 h 1651379"/>
                <a:gd name="connsiteX54" fmla="*/ 3889612 w 3916907"/>
                <a:gd name="connsiteY54" fmla="*/ 1624083 h 1651379"/>
                <a:gd name="connsiteX55" fmla="*/ 3916907 w 3916907"/>
                <a:gd name="connsiteY55" fmla="*/ 1651379 h 165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916907" h="1651379">
                  <a:moveTo>
                    <a:pt x="0" y="0"/>
                  </a:moveTo>
                  <a:cubicBezTo>
                    <a:pt x="41037" y="13678"/>
                    <a:pt x="46608" y="11545"/>
                    <a:pt x="81886" y="40943"/>
                  </a:cubicBezTo>
                  <a:cubicBezTo>
                    <a:pt x="96713" y="53299"/>
                    <a:pt x="106771" y="71180"/>
                    <a:pt x="122830" y="81886"/>
                  </a:cubicBezTo>
                  <a:cubicBezTo>
                    <a:pt x="134800" y="89866"/>
                    <a:pt x="150906" y="89100"/>
                    <a:pt x="163773" y="95534"/>
                  </a:cubicBezTo>
                  <a:cubicBezTo>
                    <a:pt x="269588" y="148443"/>
                    <a:pt x="142756" y="102178"/>
                    <a:pt x="245660" y="136477"/>
                  </a:cubicBezTo>
                  <a:cubicBezTo>
                    <a:pt x="272955" y="154674"/>
                    <a:pt x="296425" y="180694"/>
                    <a:pt x="327546" y="191068"/>
                  </a:cubicBezTo>
                  <a:lnTo>
                    <a:pt x="409433" y="218364"/>
                  </a:lnTo>
                  <a:cubicBezTo>
                    <a:pt x="423081" y="222913"/>
                    <a:pt x="438406" y="224032"/>
                    <a:pt x="450376" y="232012"/>
                  </a:cubicBezTo>
                  <a:lnTo>
                    <a:pt x="532263" y="286603"/>
                  </a:lnTo>
                  <a:cubicBezTo>
                    <a:pt x="545911" y="295701"/>
                    <a:pt x="557645" y="308711"/>
                    <a:pt x="573206" y="313898"/>
                  </a:cubicBezTo>
                  <a:cubicBezTo>
                    <a:pt x="586854" y="318447"/>
                    <a:pt x="601282" y="321112"/>
                    <a:pt x="614149" y="327546"/>
                  </a:cubicBezTo>
                  <a:cubicBezTo>
                    <a:pt x="719973" y="380458"/>
                    <a:pt x="593124" y="334185"/>
                    <a:pt x="696036" y="368489"/>
                  </a:cubicBezTo>
                  <a:cubicBezTo>
                    <a:pt x="813359" y="446706"/>
                    <a:pt x="664927" y="352936"/>
                    <a:pt x="777922" y="409433"/>
                  </a:cubicBezTo>
                  <a:cubicBezTo>
                    <a:pt x="792593" y="416768"/>
                    <a:pt x="804195" y="429393"/>
                    <a:pt x="818866" y="436728"/>
                  </a:cubicBezTo>
                  <a:cubicBezTo>
                    <a:pt x="831733" y="443162"/>
                    <a:pt x="846942" y="443942"/>
                    <a:pt x="859809" y="450376"/>
                  </a:cubicBezTo>
                  <a:cubicBezTo>
                    <a:pt x="874480" y="457711"/>
                    <a:pt x="886081" y="470336"/>
                    <a:pt x="900752" y="477671"/>
                  </a:cubicBezTo>
                  <a:cubicBezTo>
                    <a:pt x="913619" y="484105"/>
                    <a:pt x="928828" y="484885"/>
                    <a:pt x="941695" y="491319"/>
                  </a:cubicBezTo>
                  <a:cubicBezTo>
                    <a:pt x="1047513" y="544229"/>
                    <a:pt x="920679" y="497963"/>
                    <a:pt x="1023582" y="532262"/>
                  </a:cubicBezTo>
                  <a:cubicBezTo>
                    <a:pt x="1140905" y="610479"/>
                    <a:pt x="992473" y="516709"/>
                    <a:pt x="1105468" y="573206"/>
                  </a:cubicBezTo>
                  <a:cubicBezTo>
                    <a:pt x="1120139" y="580541"/>
                    <a:pt x="1131423" y="593839"/>
                    <a:pt x="1146412" y="600501"/>
                  </a:cubicBezTo>
                  <a:cubicBezTo>
                    <a:pt x="1146446" y="600516"/>
                    <a:pt x="1248753" y="634615"/>
                    <a:pt x="1269242" y="641444"/>
                  </a:cubicBezTo>
                  <a:cubicBezTo>
                    <a:pt x="1282890" y="645993"/>
                    <a:pt x="1295910" y="653308"/>
                    <a:pt x="1310185" y="655092"/>
                  </a:cubicBezTo>
                  <a:lnTo>
                    <a:pt x="1419367" y="668740"/>
                  </a:lnTo>
                  <a:cubicBezTo>
                    <a:pt x="1510793" y="699216"/>
                    <a:pt x="1413362" y="669916"/>
                    <a:pt x="1583140" y="696035"/>
                  </a:cubicBezTo>
                  <a:cubicBezTo>
                    <a:pt x="1601679" y="698887"/>
                    <a:pt x="1619421" y="705614"/>
                    <a:pt x="1637731" y="709683"/>
                  </a:cubicBezTo>
                  <a:cubicBezTo>
                    <a:pt x="1660375" y="714715"/>
                    <a:pt x="1683591" y="717227"/>
                    <a:pt x="1705970" y="723331"/>
                  </a:cubicBezTo>
                  <a:cubicBezTo>
                    <a:pt x="1733728" y="730902"/>
                    <a:pt x="1760561" y="741529"/>
                    <a:pt x="1787857" y="750627"/>
                  </a:cubicBezTo>
                  <a:lnTo>
                    <a:pt x="1869743" y="777922"/>
                  </a:lnTo>
                  <a:cubicBezTo>
                    <a:pt x="1883391" y="782471"/>
                    <a:pt x="1896579" y="788749"/>
                    <a:pt x="1910686" y="791570"/>
                  </a:cubicBezTo>
                  <a:cubicBezTo>
                    <a:pt x="1933432" y="796119"/>
                    <a:pt x="1956546" y="799115"/>
                    <a:pt x="1978925" y="805218"/>
                  </a:cubicBezTo>
                  <a:cubicBezTo>
                    <a:pt x="2128613" y="846042"/>
                    <a:pt x="2000299" y="820582"/>
                    <a:pt x="2115403" y="846161"/>
                  </a:cubicBezTo>
                  <a:cubicBezTo>
                    <a:pt x="2195791" y="864025"/>
                    <a:pt x="2198281" y="861639"/>
                    <a:pt x="2292824" y="873456"/>
                  </a:cubicBezTo>
                  <a:cubicBezTo>
                    <a:pt x="2311021" y="878005"/>
                    <a:pt x="2329449" y="881714"/>
                    <a:pt x="2347415" y="887104"/>
                  </a:cubicBezTo>
                  <a:cubicBezTo>
                    <a:pt x="2374973" y="895372"/>
                    <a:pt x="2402006" y="905302"/>
                    <a:pt x="2429301" y="914400"/>
                  </a:cubicBezTo>
                  <a:lnTo>
                    <a:pt x="2511188" y="941695"/>
                  </a:lnTo>
                  <a:lnTo>
                    <a:pt x="2552131" y="955343"/>
                  </a:lnTo>
                  <a:cubicBezTo>
                    <a:pt x="2565779" y="959892"/>
                    <a:pt x="2581104" y="961011"/>
                    <a:pt x="2593074" y="968991"/>
                  </a:cubicBezTo>
                  <a:cubicBezTo>
                    <a:pt x="2710429" y="1047225"/>
                    <a:pt x="2561939" y="953422"/>
                    <a:pt x="2674961" y="1009934"/>
                  </a:cubicBezTo>
                  <a:cubicBezTo>
                    <a:pt x="2780776" y="1062843"/>
                    <a:pt x="2653944" y="1016578"/>
                    <a:pt x="2756848" y="1050877"/>
                  </a:cubicBezTo>
                  <a:cubicBezTo>
                    <a:pt x="2770496" y="1064525"/>
                    <a:pt x="2782556" y="1079971"/>
                    <a:pt x="2797791" y="1091821"/>
                  </a:cubicBezTo>
                  <a:cubicBezTo>
                    <a:pt x="2823686" y="1111961"/>
                    <a:pt x="2852382" y="1128215"/>
                    <a:pt x="2879677" y="1146412"/>
                  </a:cubicBezTo>
                  <a:cubicBezTo>
                    <a:pt x="2893325" y="1155511"/>
                    <a:pt x="2909023" y="1162109"/>
                    <a:pt x="2920621" y="1173707"/>
                  </a:cubicBezTo>
                  <a:cubicBezTo>
                    <a:pt x="2955949" y="1209035"/>
                    <a:pt x="2994477" y="1252916"/>
                    <a:pt x="3043451" y="1269241"/>
                  </a:cubicBezTo>
                  <a:lnTo>
                    <a:pt x="3084394" y="1282889"/>
                  </a:lnTo>
                  <a:cubicBezTo>
                    <a:pt x="3216402" y="1381897"/>
                    <a:pt x="3075722" y="1285377"/>
                    <a:pt x="3179928" y="1337480"/>
                  </a:cubicBezTo>
                  <a:cubicBezTo>
                    <a:pt x="3194599" y="1344815"/>
                    <a:pt x="3205882" y="1358114"/>
                    <a:pt x="3220871" y="1364776"/>
                  </a:cubicBezTo>
                  <a:cubicBezTo>
                    <a:pt x="3247163" y="1376461"/>
                    <a:pt x="3277024" y="1379204"/>
                    <a:pt x="3302758" y="1392071"/>
                  </a:cubicBezTo>
                  <a:cubicBezTo>
                    <a:pt x="3320955" y="1401170"/>
                    <a:pt x="3338459" y="1411811"/>
                    <a:pt x="3357349" y="1419367"/>
                  </a:cubicBezTo>
                  <a:cubicBezTo>
                    <a:pt x="3384063" y="1430053"/>
                    <a:pt x="3439236" y="1446662"/>
                    <a:pt x="3439236" y="1446662"/>
                  </a:cubicBezTo>
                  <a:cubicBezTo>
                    <a:pt x="3452884" y="1455761"/>
                    <a:pt x="3465190" y="1467296"/>
                    <a:pt x="3480179" y="1473958"/>
                  </a:cubicBezTo>
                  <a:cubicBezTo>
                    <a:pt x="3506471" y="1485643"/>
                    <a:pt x="3562066" y="1501253"/>
                    <a:pt x="3562066" y="1501253"/>
                  </a:cubicBezTo>
                  <a:cubicBezTo>
                    <a:pt x="3575714" y="1510352"/>
                    <a:pt x="3588020" y="1521887"/>
                    <a:pt x="3603009" y="1528549"/>
                  </a:cubicBezTo>
                  <a:cubicBezTo>
                    <a:pt x="3629301" y="1540234"/>
                    <a:pt x="3657600" y="1546746"/>
                    <a:pt x="3684895" y="1555844"/>
                  </a:cubicBezTo>
                  <a:lnTo>
                    <a:pt x="3807725" y="1596788"/>
                  </a:lnTo>
                  <a:cubicBezTo>
                    <a:pt x="3807727" y="1596789"/>
                    <a:pt x="3889611" y="1624082"/>
                    <a:pt x="3889612" y="1624083"/>
                  </a:cubicBezTo>
                  <a:lnTo>
                    <a:pt x="3916907" y="1651379"/>
                  </a:lnTo>
                </a:path>
              </a:pathLst>
            </a:custGeom>
            <a:ln w="57150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93720" y="4696365"/>
              <a:ext cx="26805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Zona de subducción</a:t>
              </a:r>
              <a:endPara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599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Content Placeholder 4" descr="logo_unam_tran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05799" y="76200"/>
            <a:ext cx="759619" cy="850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09600"/>
            <a:ext cx="7882760" cy="835025"/>
          </a:xfrm>
        </p:spPr>
        <p:txBody>
          <a:bodyPr>
            <a:normAutofit fontScale="90000"/>
          </a:bodyPr>
          <a:lstStyle/>
          <a:p>
            <a:r>
              <a:rPr lang="es-MX" sz="3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Sismos (terremotos) y volcanes son originados por el movimiento de las placas</a:t>
            </a:r>
            <a:endParaRPr lang="en-US" sz="3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71900" y="6254910"/>
            <a:ext cx="53767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Sismos más importantes en México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Picture 7" descr="plates0777_e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3552" y="1892800"/>
            <a:ext cx="7132248" cy="43701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4" descr="logo_unam_tran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" y="76200"/>
            <a:ext cx="759619" cy="850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s-MX" sz="3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Terremotos</a:t>
            </a:r>
            <a:br>
              <a:rPr lang="es-MX" sz="3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3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sismos de mayor magnitud</a:t>
            </a:r>
            <a:endParaRPr lang="en-US" sz="36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215728" y="1371600"/>
            <a:ext cx="5185072" cy="4684712"/>
          </a:xfrm>
        </p:spPr>
        <p:txBody>
          <a:bodyPr/>
          <a:lstStyle/>
          <a:p>
            <a:r>
              <a:rPr lang="es-ES" dirty="0" smtClean="0"/>
              <a:t> 5 sismos </a:t>
            </a:r>
            <a:r>
              <a:rPr lang="en-US" dirty="0" smtClean="0"/>
              <a:t>~</a:t>
            </a:r>
            <a:r>
              <a:rPr lang="es-ES" dirty="0" smtClean="0"/>
              <a:t>6.5 cada 4 años (160 en 100 años de historia sísmica del país)</a:t>
            </a:r>
          </a:p>
          <a:p>
            <a:r>
              <a:rPr lang="es-ES" dirty="0" smtClean="0"/>
              <a:t>100 sismos ~4.5 al a</a:t>
            </a:r>
            <a:r>
              <a:rPr lang="es-MX" dirty="0" err="1" smtClean="0"/>
              <a:t>ño</a:t>
            </a:r>
            <a:endParaRPr lang="es-MX" dirty="0" smtClean="0"/>
          </a:p>
          <a:p>
            <a:r>
              <a:rPr lang="es-MX" dirty="0" smtClean="0"/>
              <a:t> 1 </a:t>
            </a:r>
            <a:r>
              <a:rPr lang="es-ES" dirty="0" smtClean="0"/>
              <a:t>sismo </a:t>
            </a:r>
            <a:r>
              <a:rPr lang="en-US" dirty="0" smtClean="0"/>
              <a:t>~</a:t>
            </a:r>
            <a:r>
              <a:rPr lang="es-ES" dirty="0" smtClean="0"/>
              <a:t>7.5 cada 10 años</a:t>
            </a:r>
          </a:p>
          <a:p>
            <a:r>
              <a:rPr lang="es-MX" dirty="0" smtClean="0"/>
              <a:t>1 sismo </a:t>
            </a:r>
            <a:r>
              <a:rPr lang="en-US" dirty="0" smtClean="0"/>
              <a:t>~ 9 </a:t>
            </a:r>
            <a:r>
              <a:rPr lang="en-US" dirty="0" err="1" smtClean="0"/>
              <a:t>cada</a:t>
            </a:r>
            <a:r>
              <a:rPr lang="en-US" dirty="0" smtClean="0"/>
              <a:t> 90 </a:t>
            </a:r>
            <a:r>
              <a:rPr lang="es-ES" dirty="0" smtClean="0"/>
              <a:t>años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455" y="663840"/>
            <a:ext cx="2676525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6255" y="4273910"/>
            <a:ext cx="3455815" cy="2301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4" descr="logo_unam_trans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00" y="76200"/>
            <a:ext cx="759619" cy="850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229600" cy="835025"/>
          </a:xfrm>
        </p:spPr>
        <p:txBody>
          <a:bodyPr/>
          <a:lstStyle/>
          <a:p>
            <a:r>
              <a:rPr lang="es-MX" sz="2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Principales Peligros Geológicos asociados a Terremotos</a:t>
            </a:r>
            <a:endParaRPr lang="en-US" sz="24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</p:nvPr>
        </p:nvGraphicFramePr>
        <p:xfrm>
          <a:off x="117020" y="1163105"/>
          <a:ext cx="3686881" cy="3302831"/>
        </p:xfrm>
        <a:graphic>
          <a:graphicData uri="http://schemas.openxmlformats.org/drawingml/2006/table">
            <a:tbl>
              <a:tblPr/>
              <a:tblGrid>
                <a:gridCol w="210362"/>
                <a:gridCol w="1367353"/>
                <a:gridCol w="2109166"/>
              </a:tblGrid>
              <a:tr h="463963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60579" marR="60579" marT="30290" marB="30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/>
                        <a:t>Fenómenos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Geológicos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que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causan</a:t>
                      </a:r>
                      <a:r>
                        <a:rPr lang="en-US" sz="1200" b="1" dirty="0" smtClean="0"/>
                        <a:t> los </a:t>
                      </a:r>
                      <a:r>
                        <a:rPr lang="en-US" sz="1200" b="1" dirty="0" err="1" smtClean="0"/>
                        <a:t>Terremotos</a:t>
                      </a:r>
                      <a:endParaRPr lang="en-US" sz="1200" b="1" dirty="0"/>
                    </a:p>
                  </a:txBody>
                  <a:tcPr marL="60579" marR="60579" marT="30290" marB="30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6374">
                <a:tc rowSpan="7"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579" marR="60579" marT="30290" marB="30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200" dirty="0"/>
                        <a:t>A. </a:t>
                      </a:r>
                      <a:r>
                        <a:rPr lang="en-US" sz="1200" dirty="0" err="1"/>
                        <a:t>Sacudimiento</a:t>
                      </a:r>
                      <a:r>
                        <a:rPr lang="en-US" sz="1200" dirty="0"/>
                        <a:t> del </a:t>
                      </a:r>
                      <a:r>
                        <a:rPr lang="en-US" sz="1200" dirty="0" err="1"/>
                        <a:t>terreno</a:t>
                      </a:r>
                      <a:r>
                        <a:rPr lang="en-US" sz="1200" dirty="0"/>
                        <a:t> </a:t>
                      </a:r>
                    </a:p>
                  </a:txBody>
                  <a:tcPr marL="60579" marR="60579" marT="30290" marB="30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63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200" dirty="0"/>
                        <a:t>B. Fallamiento en </a:t>
                      </a:r>
                      <a:r>
                        <a:rPr lang="en-US" sz="1200" dirty="0" err="1"/>
                        <a:t>superficie</a:t>
                      </a:r>
                      <a:r>
                        <a:rPr lang="en-US" sz="1200" dirty="0"/>
                        <a:t> </a:t>
                      </a:r>
                    </a:p>
                  </a:txBody>
                  <a:tcPr marL="60579" marR="60579" marT="30290" marB="30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63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200" dirty="0"/>
                        <a:t>C. </a:t>
                      </a:r>
                      <a:r>
                        <a:rPr lang="en-US" sz="1200" dirty="0" err="1"/>
                        <a:t>Deslizamientos</a:t>
                      </a:r>
                      <a:r>
                        <a:rPr lang="en-US" sz="1200" dirty="0"/>
                        <a:t> y </a:t>
                      </a:r>
                      <a:r>
                        <a:rPr lang="en-US" sz="1200" dirty="0" err="1"/>
                        <a:t>licuefacción</a:t>
                      </a:r>
                      <a:r>
                        <a:rPr lang="en-US" sz="1200" dirty="0"/>
                        <a:t> </a:t>
                      </a:r>
                    </a:p>
                  </a:txBody>
                  <a:tcPr marL="60579" marR="60579" marT="30290" marB="30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404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/>
                      </a:r>
                      <a:br>
                        <a:rPr lang="en-US" sz="1200"/>
                      </a:br>
                      <a:endParaRPr lang="en-US" sz="1200"/>
                    </a:p>
                  </a:txBody>
                  <a:tcPr marL="60579" marR="60579" marT="30290" marB="30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US" sz="1200" dirty="0" err="1" smtClean="0"/>
                        <a:t>Avalanchas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/>
                        <a:t>de </a:t>
                      </a:r>
                      <a:r>
                        <a:rPr lang="en-US" sz="1200" dirty="0" err="1"/>
                        <a:t>roca</a:t>
                      </a:r>
                      <a:r>
                        <a:rPr lang="en-US" sz="1200" dirty="0"/>
                        <a:t> </a:t>
                      </a:r>
                      <a:endParaRPr lang="en-US" sz="1200" dirty="0" smtClean="0"/>
                    </a:p>
                    <a:p>
                      <a:pPr marL="228600" indent="-228600">
                        <a:buNone/>
                      </a:pPr>
                      <a:r>
                        <a:rPr lang="es-ES" sz="1200" dirty="0" smtClean="0"/>
                        <a:t>2. Flujos rápidos del suelo </a:t>
                      </a:r>
                    </a:p>
                    <a:p>
                      <a:pPr marL="228600" marR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3. </a:t>
                      </a:r>
                      <a:r>
                        <a:rPr lang="en-US" sz="1200" dirty="0" err="1" smtClean="0"/>
                        <a:t>Caídas</a:t>
                      </a:r>
                      <a:r>
                        <a:rPr lang="en-US" sz="1200" dirty="0" smtClean="0"/>
                        <a:t> de </a:t>
                      </a:r>
                      <a:r>
                        <a:rPr lang="en-US" sz="1200" dirty="0" err="1" smtClean="0"/>
                        <a:t>roca</a:t>
                      </a:r>
                      <a:r>
                        <a:rPr lang="en-US" sz="1200" dirty="0" smtClean="0"/>
                        <a:t> </a:t>
                      </a:r>
                    </a:p>
                    <a:p>
                      <a:pPr marL="228600" indent="-228600">
                        <a:buAutoNum type="arabicPeriod"/>
                      </a:pPr>
                      <a:endParaRPr lang="en-US" sz="1200" dirty="0"/>
                    </a:p>
                  </a:txBody>
                  <a:tcPr marL="60579" marR="60579" marT="30290" marB="30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64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/>
                      </a:r>
                      <a:br>
                        <a:rPr lang="en-US" sz="1200"/>
                      </a:br>
                      <a:endParaRPr lang="en-US" sz="1200"/>
                    </a:p>
                  </a:txBody>
                  <a:tcPr marL="60579" marR="60579" marT="30290" marB="30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4. Diques de arena</a:t>
                      </a:r>
                    </a:p>
                    <a:p>
                      <a:r>
                        <a:rPr lang="es-ES" sz="1200" dirty="0" smtClean="0"/>
                        <a:t>5. Volcanes de lodo</a:t>
                      </a:r>
                      <a:endParaRPr lang="es-ES" sz="1200" dirty="0"/>
                    </a:p>
                  </a:txBody>
                  <a:tcPr marL="60579" marR="60579" marT="30290" marB="30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64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/>
                      </a:r>
                      <a:br>
                        <a:rPr lang="en-US" sz="1200"/>
                      </a:br>
                      <a:endParaRPr lang="en-US" sz="1200"/>
                    </a:p>
                  </a:txBody>
                  <a:tcPr marL="60579" marR="60579" marT="30290" marB="30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6. Plegamiento</a:t>
                      </a:r>
                      <a:r>
                        <a:rPr lang="es-MX" sz="1200" baseline="0" dirty="0" smtClean="0"/>
                        <a:t> de sedimentos</a:t>
                      </a:r>
                      <a:endParaRPr lang="en-US" sz="1200" dirty="0" smtClean="0"/>
                    </a:p>
                  </a:txBody>
                  <a:tcPr marL="60579" marR="60579" marT="30290" marB="30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3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200" dirty="0"/>
                        <a:t>D. Tsunamis </a:t>
                      </a:r>
                    </a:p>
                  </a:txBody>
                  <a:tcPr marL="60579" marR="60579" marT="30290" marB="30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6324" name="Picture 4" descr="http://www.ce.washington.edu/%7Eliquefaction/selectpiclique/kobe95/lateralspread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27090" y="1163105"/>
            <a:ext cx="2979115" cy="2748686"/>
          </a:xfrm>
          <a:prstGeom prst="rect">
            <a:avLst/>
          </a:prstGeom>
          <a:noFill/>
        </p:spPr>
      </p:pic>
      <p:pic>
        <p:nvPicPr>
          <p:cNvPr id="56326" name="Picture 6" descr="http://upload.wikimedia.org/wikipedia/commons/8/8f/Sink_holes_and_liquefaction_on_roads_-_Avonside_in_Christchurc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5870" y="1239915"/>
            <a:ext cx="1667866" cy="1250899"/>
          </a:xfrm>
          <a:prstGeom prst="rect">
            <a:avLst/>
          </a:prstGeom>
          <a:noFill/>
        </p:spPr>
      </p:pic>
      <p:pic>
        <p:nvPicPr>
          <p:cNvPr id="56328" name="Picture 8" descr="http://upload.wikimedia.org/wikipedia/commons/4/4b/Sink_holes_and_liquefaction_North_New_Brighton_Feb_2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3048000"/>
            <a:ext cx="2633472" cy="1975104"/>
          </a:xfrm>
          <a:prstGeom prst="rect">
            <a:avLst/>
          </a:prstGeom>
          <a:noFill/>
        </p:spPr>
      </p:pic>
      <p:pic>
        <p:nvPicPr>
          <p:cNvPr id="56330" name="Picture 10" descr="http://img.metro.co.uk/i/pix/2010/04/26/article-1272272928390-094E88BD000005DC-914879_466x3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85745" y="4671701"/>
            <a:ext cx="3286500" cy="2186299"/>
          </a:xfrm>
          <a:prstGeom prst="rect">
            <a:avLst/>
          </a:prstGeom>
          <a:noFill/>
        </p:spPr>
      </p:pic>
      <p:pic>
        <p:nvPicPr>
          <p:cNvPr id="11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372" y="4476907"/>
            <a:ext cx="3338028" cy="221651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332" name="Picture 12" descr="http://geology.um.edu.my/gsmpublic/Photo%20Competition%202008/Scans/13%20-%20P14%20Slump%20-%20ptygmatic%20fol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34330" y="3851455"/>
            <a:ext cx="2248262" cy="1547155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29599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Content Placeholder 4" descr="logo_unam_trans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305799" y="76200"/>
            <a:ext cx="759619" cy="850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0"/>
            <a:ext cx="8534400" cy="4985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http://archivo.vazquezchagoya.com/wp-content/25554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3595" y="1623965"/>
            <a:ext cx="4286250" cy="2857500"/>
          </a:xfrm>
          <a:prstGeom prst="rect">
            <a:avLst/>
          </a:prstGeom>
          <a:noFill/>
        </p:spPr>
      </p:pic>
      <p:pic>
        <p:nvPicPr>
          <p:cNvPr id="7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7770" y="4081885"/>
            <a:ext cx="3138315" cy="259761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4" descr="logo_unam_trans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200" y="76200"/>
            <a:ext cx="759619" cy="850106"/>
          </a:xfrm>
          <a:prstGeom prst="rect">
            <a:avLst/>
          </a:prstGeom>
        </p:spPr>
      </p:pic>
      <p:pic>
        <p:nvPicPr>
          <p:cNvPr id="11" name="Picture 2" descr="C:\Documents and Settings\Elena Centeno Garcia\My Documents\FILES AND DOCUMENTS\CLASES\clase ambientes-sedimentologia\tzunami\labajada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4200" y="4572000"/>
            <a:ext cx="2809832" cy="1686054"/>
          </a:xfrm>
          <a:prstGeom prst="rect">
            <a:avLst/>
          </a:prstGeom>
          <a:noFill/>
        </p:spPr>
      </p:pic>
      <p:pic>
        <p:nvPicPr>
          <p:cNvPr id="6" name="Picture 2" descr="C:\Users\Centeno\Documents\COMPU OFICINA\Curriculum, informes, proyectos\Tzunamis\tsunamimap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3825347"/>
            <a:ext cx="3048000" cy="30326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6740815" cy="2347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152400"/>
            <a:ext cx="8229600" cy="835025"/>
          </a:xfrm>
          <a:solidFill>
            <a:schemeClr val="bg1"/>
          </a:solidFill>
        </p:spPr>
        <p:txBody>
          <a:bodyPr/>
          <a:lstStyle/>
          <a:p>
            <a:pPr algn="r"/>
            <a:r>
              <a:rPr lang="es-MX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Volcanes activos</a:t>
            </a:r>
            <a:endParaRPr lang="en-US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00400"/>
            <a:ext cx="3774663" cy="2845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09045" y="6386185"/>
            <a:ext cx="1681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Popocatepetl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2819400"/>
            <a:ext cx="4762500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9599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Content Placeholder 4" descr="logo_unam_trans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05799" y="76200"/>
            <a:ext cx="759619" cy="850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52400" y="228600"/>
            <a:ext cx="8229600" cy="835025"/>
          </a:xfrm>
        </p:spPr>
        <p:txBody>
          <a:bodyPr>
            <a:normAutofit/>
          </a:bodyPr>
          <a:lstStyle/>
          <a:p>
            <a:r>
              <a:rPr lang="es-MX" sz="32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Deslizamientos-factores que los provocan</a:t>
            </a:r>
            <a:endParaRPr lang="en-US" sz="3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s-MX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Naturales:</a:t>
            </a:r>
          </a:p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Pendientes Pronunciadas</a:t>
            </a:r>
          </a:p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Sustrato Inestable</a:t>
            </a:r>
          </a:p>
          <a:p>
            <a:r>
              <a:rPr lang="es-MX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Fenomenos</a:t>
            </a: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meteorológicos extremos</a:t>
            </a:r>
          </a:p>
          <a:p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es-MX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Antropogénicos</a:t>
            </a:r>
            <a:r>
              <a:rPr lang="es-MX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Cortes por obras civiles</a:t>
            </a:r>
          </a:p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Tala inmoderada de la vegetación natural. </a:t>
            </a:r>
          </a:p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Agricultura y ganadería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Content Placeholder 6" descr="UT13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724400" y="1216025"/>
            <a:ext cx="3293561" cy="4937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599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ntent Placeholder 4" descr="logo_unam_tran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05799" y="76200"/>
            <a:ext cx="759619" cy="850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95800" y="0"/>
            <a:ext cx="4419600" cy="838200"/>
          </a:xfrm>
        </p:spPr>
        <p:txBody>
          <a:bodyPr>
            <a:normAutofit/>
          </a:bodyPr>
          <a:lstStyle/>
          <a:p>
            <a:pPr algn="r"/>
            <a:r>
              <a:rPr lang="es-MX" sz="2800" b="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DESERTIFICACIÓN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953000"/>
          </a:xfrm>
        </p:spPr>
        <p:txBody>
          <a:bodyPr>
            <a:normAutofit/>
          </a:bodyPr>
          <a:lstStyle/>
          <a:p>
            <a:r>
              <a:rPr lang="es-MX" sz="2000" dirty="0" smtClean="0"/>
              <a:t>Cuando ocurren los deslizamientos, puede darse la pérdida total del suelo, con lo cual es imposible regenerar la vegetación original del sitio, causando el proceso conocido como desertificación.</a:t>
            </a:r>
            <a:endParaRPr lang="en-US" sz="2000" dirty="0" smtClean="0"/>
          </a:p>
          <a:p>
            <a:endParaRPr lang="en-US" sz="2000" dirty="0"/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914400"/>
            <a:ext cx="489459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496660" y="5410200"/>
            <a:ext cx="51331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2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La deforestación acelera la</a:t>
            </a:r>
          </a:p>
          <a:p>
            <a:pPr>
              <a:defRPr/>
            </a:pPr>
            <a:r>
              <a:rPr lang="es-MX" sz="2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erosión y la evolución del paisaje</a:t>
            </a:r>
            <a:endParaRPr lang="en-US" sz="24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ntent Placeholder 4" descr="logo_unam_tran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" y="76200"/>
            <a:ext cx="759619" cy="850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088" y="152400"/>
            <a:ext cx="4532312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198235"/>
            <a:ext cx="28765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3505200" y="152400"/>
            <a:ext cx="4032332" cy="18158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28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Pérdida del suelo,</a:t>
            </a:r>
          </a:p>
          <a:p>
            <a:pPr algn="ctr">
              <a:defRPr/>
            </a:pPr>
            <a:r>
              <a:rPr lang="es-MX" sz="28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aumento en la carga de sedimentos de los ríos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424590"/>
            <a:ext cx="4917645" cy="433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599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4" descr="logo_unam_trans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05799" y="76200"/>
            <a:ext cx="759619" cy="85010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80"/>
            <a:ext cx="3505200" cy="207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676400" y="17526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Oaxaca</a:t>
            </a:r>
            <a:endParaRPr lang="es-MX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672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762375"/>
            <a:ext cx="41148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SC0675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"/>
            <a:ext cx="2790825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derrumbes-LVista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228600"/>
            <a:ext cx="3657600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9599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ntent Placeholder 4" descr="logo_unam_trans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05799" y="76200"/>
            <a:ext cx="759619" cy="850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96200" cy="4525963"/>
          </a:xfrm>
        </p:spPr>
        <p:txBody>
          <a:bodyPr>
            <a:normAutofit fontScale="92500"/>
          </a:bodyPr>
          <a:lstStyle/>
          <a:p>
            <a:pPr marL="514350" indent="-514350">
              <a:buAutoNum type="arabicParenR"/>
            </a:pPr>
            <a:r>
              <a:rPr lang="es-MX" dirty="0" smtClean="0"/>
              <a:t>Desarrollar un conocimiento integrado y </a:t>
            </a:r>
            <a:r>
              <a:rPr lang="es-MX" dirty="0" err="1" smtClean="0"/>
              <a:t>multi</a:t>
            </a:r>
            <a:r>
              <a:rPr lang="es-MX" dirty="0" smtClean="0"/>
              <a:t> escalar de los diversos procesos terrestres, acoplado en tiempo y espacio.</a:t>
            </a:r>
          </a:p>
          <a:p>
            <a:pPr marL="514350" indent="-514350">
              <a:buAutoNum type="arabicParenR"/>
            </a:pPr>
            <a:r>
              <a:rPr lang="es-MX" dirty="0" smtClean="0"/>
              <a:t>Mejorar la resolución y capacidades para el modelado, y generar modelos predictivos de que tan rápido cambian estos sistemas</a:t>
            </a:r>
          </a:p>
          <a:p>
            <a:pPr marL="514350" indent="-514350">
              <a:buAutoNum type="arabicParenR"/>
            </a:pPr>
            <a:r>
              <a:rPr lang="es-MX" dirty="0" smtClean="0"/>
              <a:t>Determinar que tan resistentes son </a:t>
            </a:r>
            <a:r>
              <a:rPr lang="es-MX" dirty="0" smtClean="0">
                <a:solidFill>
                  <a:schemeClr val="accent6">
                    <a:lumMod val="75000"/>
                  </a:schemeClr>
                </a:solidFill>
              </a:rPr>
              <a:t>estos procesos</a:t>
            </a:r>
            <a:r>
              <a:rPr lang="es-MX" dirty="0" smtClean="0"/>
              <a:t> a la intervención humana</a:t>
            </a:r>
          </a:p>
          <a:p>
            <a:pPr marL="514350" indent="-514350">
              <a:buAutoNum type="arabicParenR"/>
            </a:pPr>
            <a:endParaRPr lang="es-MX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4" descr="logo_unam_tran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05800" y="76200"/>
            <a:ext cx="759619" cy="85010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143000" y="76200"/>
            <a:ext cx="7086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4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No se cuenta con el conocimiento de </a:t>
            </a:r>
            <a:r>
              <a:rPr lang="es-MX" sz="43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cómo</a:t>
            </a:r>
            <a:r>
              <a:rPr lang="es-MX" sz="4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funciona La Tierra como </a:t>
            </a:r>
            <a:r>
              <a:rPr lang="es-MX" sz="44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un sistema</a:t>
            </a:r>
            <a:endParaRPr kumimoji="0" lang="es-MX" sz="44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 descr="NSF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6019799"/>
            <a:ext cx="838200" cy="83820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57200" y="1066800"/>
            <a:ext cx="1414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RETOS</a:t>
            </a:r>
            <a:endParaRPr lang="es-MX" sz="28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3671131" cy="2753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267200" y="1743670"/>
            <a:ext cx="3886200" cy="92333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PLAN DE EMERGENCIA DE SIEMBRA DE ÁRBOLES PARA LA RETENCIÓN DEL SUELO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62400" y="3399472"/>
            <a:ext cx="4191000" cy="163121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PLAN A LARGO PLAZO DE EXPLOTACIÓN CONTROLADA DE LOS BOSQUES DISEÑADO PARA LAS CONDICIONES PARTICULARES DE LA REGIÓN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28600"/>
            <a:ext cx="3878905" cy="70788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CAMPAÑA DE EDUCACIÓN DE LA POBLACIÓN</a:t>
            </a:r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>
            <a:off x="6019800" y="2895600"/>
            <a:ext cx="4572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6064" y="5426060"/>
            <a:ext cx="83359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Suelo,</a:t>
            </a:r>
          </a:p>
          <a:p>
            <a:r>
              <a:rPr lang="es-MX" sz="24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un tesoro subvaluado en los países en desarrollo</a:t>
            </a:r>
          </a:p>
          <a:p>
            <a:r>
              <a:rPr lang="es-MX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Políticas nacionales inexistentes para su protección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200" y="457200"/>
            <a:ext cx="2799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ACCIONES</a:t>
            </a:r>
            <a:endParaRPr lang="en-US" sz="3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599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Content Placeholder 4" descr="logo_unam_tran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05799" y="76200"/>
            <a:ext cx="759619" cy="850106"/>
          </a:xfrm>
          <a:prstGeom prst="rect">
            <a:avLst/>
          </a:prstGeom>
        </p:spPr>
      </p:pic>
      <p:pic>
        <p:nvPicPr>
          <p:cNvPr id="17" name="Picture 4" descr="http://www.cotf.edu/ete/images/ESS/fig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3048000"/>
            <a:ext cx="2438400" cy="25182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5575" y="152400"/>
            <a:ext cx="73120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Blip>
                <a:blip r:embed="rId2"/>
              </a:buBlip>
              <a:defRPr/>
            </a:pPr>
            <a:r>
              <a:rPr lang="es-MX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Los ciclos naturales han sido alterados por la actividad humana</a:t>
            </a:r>
            <a:endParaRPr lang="es-ES_tradnl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0" hangingPunct="0">
              <a:spcBef>
                <a:spcPct val="50000"/>
              </a:spcBef>
              <a:buFontTx/>
              <a:buBlip>
                <a:blip r:embed="rId2"/>
              </a:buBlip>
              <a:defRPr/>
            </a:pPr>
            <a:endParaRPr lang="es-ES_tradnl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3886200"/>
            <a:ext cx="43815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685800"/>
            <a:ext cx="426720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971800"/>
            <a:ext cx="3177448" cy="224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2960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4" descr="logo_unam_trans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05800" y="76200"/>
            <a:ext cx="759619" cy="8501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9616" y="5410200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Cambios en los fenómenos</a:t>
            </a:r>
          </a:p>
          <a:p>
            <a:pPr algn="r"/>
            <a:r>
              <a:rPr lang="es-MX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Hidro</a:t>
            </a:r>
            <a:r>
              <a:rPr lang="es-MX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-meteorológicos</a:t>
            </a:r>
            <a:endParaRPr lang="es-MX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" y="1066800"/>
            <a:ext cx="2814638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501"/>
            <a:ext cx="1439834" cy="116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Content Placeholder 4" descr="logo_unam_tran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05800" y="76200"/>
            <a:ext cx="759619" cy="8501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03710" y="388203"/>
            <a:ext cx="3549690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r"/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Contaminación Ambiental</a:t>
            </a:r>
          </a:p>
          <a:p>
            <a:pPr algn="r"/>
            <a:r>
              <a:rPr lang="es-MX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Manejo de Residuos</a:t>
            </a:r>
            <a:endParaRPr lang="es-MX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60" name="Picture 4" descr="http://images.nationalgeographic.com/wpf/media-live/photos/000/000/cache/air-force-pollution_45_600x4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4038600"/>
            <a:ext cx="3657600" cy="2743200"/>
          </a:xfrm>
          <a:prstGeom prst="rect">
            <a:avLst/>
          </a:prstGeom>
          <a:noFill/>
        </p:spPr>
      </p:pic>
      <p:pic>
        <p:nvPicPr>
          <p:cNvPr id="19462" name="Picture 6" descr="http://ars.sciencedirect.com/content/image/1-s2.0-S0883292701000051-gr3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819400"/>
            <a:ext cx="2937163" cy="4038600"/>
          </a:xfrm>
          <a:prstGeom prst="rect">
            <a:avLst/>
          </a:prstGeom>
          <a:noFill/>
        </p:spPr>
      </p:pic>
      <p:pic>
        <p:nvPicPr>
          <p:cNvPr id="19464" name="Picture 8" descr="http://apparentetch.com/wp-content/uploads/2010/10/plastic-ocean-trash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964997"/>
            <a:ext cx="2667000" cy="177622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048000" y="1219200"/>
            <a:ext cx="533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8"/>
              </a:buBlip>
            </a:pPr>
            <a:r>
              <a:rPr lang="es-MX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Impacto ambiental de basureros, transferencia de contaminantes al suelo, agua y atmósfera.</a:t>
            </a:r>
          </a:p>
          <a:p>
            <a:pPr>
              <a:buBlip>
                <a:blip r:embed="rId8"/>
              </a:buBlip>
            </a:pPr>
            <a:endParaRPr lang="es-MX" sz="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Blip>
                <a:blip r:embed="rId8"/>
              </a:buBlip>
            </a:pPr>
            <a:r>
              <a:rPr lang="es-MX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Contaminación por actividad minera.</a:t>
            </a:r>
          </a:p>
          <a:p>
            <a:pPr>
              <a:buBlip>
                <a:blip r:embed="rId8"/>
              </a:buBlip>
            </a:pPr>
            <a:endParaRPr lang="es-MX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Blip>
                <a:blip r:embed="rId8"/>
              </a:buBlip>
            </a:pPr>
            <a:r>
              <a:rPr lang="es-MX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Contaminación por derrames de petróleo</a:t>
            </a: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0" y="3352800"/>
            <a:ext cx="2672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Remediación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295400" y="0"/>
            <a:ext cx="7010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Temas de Frontera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33400" y="1219200"/>
            <a:ext cx="7391400" cy="362267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lang="es-MX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kumimoji="0" lang="es-MX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nfluencia</a:t>
            </a:r>
            <a:r>
              <a:rPr kumimoji="0" lang="es-MX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MX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de los factores ambientales ordinarios sobre la distribución geográfica de problemas de salud en el hombre y los animales. 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r>
              <a:rPr kumimoji="0" lang="es-MX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Los elementos esenciales y tóxicos en el lecho de roca o suelos pueden convertirse en un riesgo directo para los humanos y la salud animal y pueden ser la causa de deficiencia o toxicidad. 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Blip>
                <a:blip r:embed="rId2"/>
              </a:buBlip>
              <a:defRPr/>
            </a:pPr>
            <a:r>
              <a:rPr lang="es-MX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enfermedad de </a:t>
            </a:r>
            <a:r>
              <a:rPr lang="es-MX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Keshan</a:t>
            </a:r>
            <a:r>
              <a:rPr lang="es-MX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(musculo del corazón)  en China causada por contenidos muy bajos de selenio en el lecho de roca, suelos y aguas naturales.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Blip>
                <a:blip r:embed="rId2"/>
              </a:buBlip>
              <a:defRPr/>
            </a:pPr>
            <a:r>
              <a:rPr kumimoji="0" lang="es-MX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Fluorosis</a:t>
            </a:r>
            <a:r>
              <a:rPr kumimoji="0" lang="es-MX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dental en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s-MX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San Luis Potosí causada 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s-MX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</a:t>
            </a:r>
            <a:r>
              <a:rPr kumimoji="0" lang="es-MX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altas</a:t>
            </a:r>
            <a:r>
              <a:rPr kumimoji="0" lang="es-MX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concentraciones 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s-MX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kumimoji="0" lang="es-MX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naturales de Flúor.</a:t>
            </a:r>
            <a:endParaRPr kumimoji="0" lang="es-MX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Blip>
                <a:blip r:embed="rId2"/>
              </a:buBlip>
              <a:tabLst/>
              <a:defRPr/>
            </a:pPr>
            <a:endParaRPr kumimoji="0" lang="es-MX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501"/>
            <a:ext cx="1439834" cy="116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4" descr="logo_unam_trans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05800" y="76200"/>
            <a:ext cx="759619" cy="8501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54272" y="388203"/>
            <a:ext cx="1499128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r"/>
            <a:r>
              <a:rPr lang="es-MX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Geología</a:t>
            </a:r>
            <a:endParaRPr lang="es-MX" sz="2400" b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es-MX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Médica</a:t>
            </a:r>
            <a:endParaRPr lang="es-MX" sz="2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2" name="Picture 4" descr="http://www.drchetan.com/wp-content/uploads/2011/08/dental-fluorosi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4419600"/>
            <a:ext cx="2346960" cy="2200275"/>
          </a:xfrm>
          <a:prstGeom prst="rect">
            <a:avLst/>
          </a:prstGeom>
          <a:noFill/>
        </p:spPr>
      </p:pic>
      <p:pic>
        <p:nvPicPr>
          <p:cNvPr id="17410" name="Picture 2" descr="http://www.bgs.ac.uk/images/100s/people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3200" y="5219700"/>
            <a:ext cx="1638300" cy="1638300"/>
          </a:xfrm>
          <a:prstGeom prst="rect">
            <a:avLst/>
          </a:prstGeom>
          <a:noFill/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295400" y="0"/>
            <a:ext cx="7010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Temas de Frontera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/>
          <a:lstStyle/>
          <a:p>
            <a:r>
              <a:rPr lang="es-MX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Sustentabilidad</a:t>
            </a:r>
            <a:r>
              <a:rPr lang="es-MX" dirty="0" smtClean="0"/>
              <a:t>/</a:t>
            </a:r>
            <a:r>
              <a:rPr lang="es-MX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Sostenibilidad</a:t>
            </a:r>
            <a:endParaRPr lang="es-MX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4" descr="logo_unam_tran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76200"/>
            <a:ext cx="759619" cy="850106"/>
          </a:xfrm>
          <a:prstGeom prst="rect">
            <a:avLst/>
          </a:prstGeom>
        </p:spPr>
      </p:pic>
      <p:grpSp>
        <p:nvGrpSpPr>
          <p:cNvPr id="3" name="Group 17"/>
          <p:cNvGrpSpPr/>
          <p:nvPr/>
        </p:nvGrpSpPr>
        <p:grpSpPr>
          <a:xfrm>
            <a:off x="4114800" y="1219200"/>
            <a:ext cx="5029200" cy="4038600"/>
            <a:chOff x="1828800" y="1905000"/>
            <a:chExt cx="5029200" cy="4038600"/>
          </a:xfrm>
        </p:grpSpPr>
        <p:sp>
          <p:nvSpPr>
            <p:cNvPr id="7" name="Oval 6"/>
            <p:cNvSpPr/>
            <p:nvPr/>
          </p:nvSpPr>
          <p:spPr>
            <a:xfrm>
              <a:off x="3276600" y="1905000"/>
              <a:ext cx="2590800" cy="25146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400" dirty="0" smtClean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SOCIAL</a:t>
              </a:r>
              <a:endParaRPr lang="es-MX" sz="24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828800" y="2819400"/>
              <a:ext cx="3352800" cy="31242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b="1" dirty="0" smtClean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AMBIENTAL</a:t>
              </a:r>
              <a:endParaRPr lang="es-MX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4267200" y="3429000"/>
              <a:ext cx="2590800" cy="2514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s-MX" sz="2000" dirty="0" smtClean="0"/>
                <a:t>   </a:t>
              </a:r>
              <a:r>
                <a:rPr lang="es-MX" sz="200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ECONÓMICO</a:t>
              </a:r>
              <a:endParaRPr lang="es-MX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5569083">
              <a:off x="3861235" y="4585348"/>
              <a:ext cx="1293833" cy="369332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s-MX" b="1" dirty="0" smtClean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VIABLE</a:t>
              </a:r>
              <a:endParaRPr lang="es-MX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19599569">
              <a:off x="4455420" y="3541020"/>
              <a:ext cx="17956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b="1" dirty="0" smtClean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EQUITATIVO</a:t>
              </a:r>
              <a:endParaRPr lang="es-MX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2408160">
              <a:off x="2718354" y="3476068"/>
              <a:ext cx="18918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b="1" dirty="0" smtClean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SOPORTABLE</a:t>
              </a:r>
              <a:endParaRPr lang="es-MX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066800" y="1219200"/>
            <a:ext cx="392447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</a:rPr>
              <a:t>Peligros Geológicos</a:t>
            </a:r>
          </a:p>
          <a:p>
            <a:r>
              <a:rPr lang="es-MX" sz="2400" dirty="0" smtClean="0">
                <a:solidFill>
                  <a:schemeClr val="accent6">
                    <a:lumMod val="75000"/>
                  </a:schemeClr>
                </a:solidFill>
              </a:rPr>
              <a:t>Planeación</a:t>
            </a:r>
          </a:p>
          <a:p>
            <a:r>
              <a:rPr lang="es-MX" sz="2400" dirty="0" smtClean="0">
                <a:solidFill>
                  <a:schemeClr val="accent6">
                    <a:lumMod val="75000"/>
                  </a:schemeClr>
                </a:solidFill>
              </a:rPr>
              <a:t>Ordenamiento/Supervisión</a:t>
            </a:r>
          </a:p>
          <a:p>
            <a:r>
              <a:rPr lang="es-MX" sz="2400" dirty="0" smtClean="0">
                <a:solidFill>
                  <a:schemeClr val="accent6">
                    <a:lumMod val="75000"/>
                  </a:schemeClr>
                </a:solidFill>
              </a:rPr>
              <a:t>Educación</a:t>
            </a:r>
          </a:p>
          <a:p>
            <a:r>
              <a:rPr lang="es-MX" sz="2400" dirty="0" smtClean="0">
                <a:solidFill>
                  <a:schemeClr val="accent6">
                    <a:lumMod val="75000"/>
                  </a:schemeClr>
                </a:solidFill>
              </a:rPr>
              <a:t>Legislación</a:t>
            </a:r>
          </a:p>
          <a:p>
            <a:endParaRPr lang="es-MX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s-MX" sz="2400" i="1" dirty="0" smtClean="0">
                <a:solidFill>
                  <a:schemeClr val="accent6">
                    <a:lumMod val="75000"/>
                  </a:schemeClr>
                </a:solidFill>
              </a:rPr>
              <a:t>Reubicación</a:t>
            </a:r>
          </a:p>
          <a:p>
            <a:endParaRPr lang="es-MX" sz="2400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s-MX" sz="2400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s-MX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1986" name="Picture 2" descr="http://geiasousuperman.files.wordpress.com/2011/05/population_growth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5082617"/>
            <a:ext cx="2457450" cy="1775383"/>
          </a:xfrm>
          <a:prstGeom prst="rect">
            <a:avLst/>
          </a:prstGeom>
          <a:noFill/>
        </p:spPr>
      </p:pic>
      <p:pic>
        <p:nvPicPr>
          <p:cNvPr id="41988" name="Picture 4" descr="http://www.portalplanetasedna.com.ar/archivos_varios2/crecimientopoblacion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200400"/>
            <a:ext cx="3914775" cy="2933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200" y="152400"/>
            <a:ext cx="8153400" cy="39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FontTx/>
              <a:buBlip>
                <a:blip r:embed="rId2"/>
              </a:buBlip>
              <a:defRPr/>
            </a:pPr>
            <a:r>
              <a:rPr lang="es-MX" sz="2400" b="1" i="1" kern="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Educar sobre el origen de los recursos y los fenómenos naturales y su impacto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Tx/>
              <a:buBlip>
                <a:blip r:embed="rId2"/>
              </a:buBlip>
              <a:defRPr/>
            </a:pPr>
            <a:r>
              <a:rPr lang="es-MX" sz="2400" b="1" i="1" kern="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Mejorar las condiciones de vida y fortalecer </a:t>
            </a:r>
            <a:r>
              <a:rPr lang="es-MX" sz="2400" b="1" i="1" kern="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una conciencia </a:t>
            </a:r>
            <a:r>
              <a:rPr lang="es-MX" sz="2400" b="1" i="1" kern="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geológico-ambiental</a:t>
            </a:r>
            <a:endParaRPr lang="es-MX" sz="2400" b="1" i="1" kern="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Tx/>
              <a:buBlip>
                <a:blip r:embed="rId2"/>
              </a:buBlip>
              <a:defRPr/>
            </a:pPr>
            <a:r>
              <a:rPr lang="es-MX" sz="2400" b="1" i="1" kern="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Desarrollar sistemas de producción más eficientes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Tx/>
              <a:buBlip>
                <a:blip r:embed="rId2"/>
              </a:buBlip>
              <a:defRPr/>
            </a:pPr>
            <a:r>
              <a:rPr lang="es-MX" sz="2400" b="1" i="1" kern="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Promover menor desperdicio y aumentar el reciclado</a:t>
            </a:r>
            <a:endParaRPr lang="en-US" sz="2400" b="1" i="1" kern="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516285"/>
            <a:ext cx="4455620" cy="3341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2" descr="http://1.bp.blogspot.com/-9niyHeCV92Q/T1d3wc9KxhI/AAAAAAAAAeU/f309_xgLXiI/s1600/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2925" y="3048000"/>
            <a:ext cx="3724275" cy="247919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960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4" descr="logo_unam_trans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05800" y="76200"/>
            <a:ext cx="759619" cy="850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876800"/>
            <a:ext cx="6248400" cy="914400"/>
          </a:xfrm>
        </p:spPr>
        <p:txBody>
          <a:bodyPr>
            <a:normAutofit/>
          </a:bodyPr>
          <a:lstStyle/>
          <a:p>
            <a:r>
              <a:rPr lang="es-MX" sz="2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Sustentabilidad</a:t>
            </a:r>
            <a:r>
              <a:rPr lang="es-MX" sz="2000" dirty="0" smtClean="0"/>
              <a:t>/</a:t>
            </a:r>
            <a:r>
              <a:rPr lang="es-MX" sz="2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Sostenibilidad</a:t>
            </a:r>
            <a:endParaRPr lang="es-MX" sz="20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4" descr="logo_unam_tran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76200"/>
            <a:ext cx="759619" cy="85010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286000" y="1143000"/>
            <a:ext cx="2590800" cy="2514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</a:t>
            </a:r>
            <a:endParaRPr lang="es-MX" sz="2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1143000" y="2667000"/>
            <a:ext cx="2590800" cy="2514600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AMBIENTAL</a:t>
            </a:r>
            <a:endParaRPr lang="es-MX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3276600" y="2667000"/>
            <a:ext cx="2590800" cy="25146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MX" sz="2000" dirty="0" smtClean="0"/>
              <a:t>   </a:t>
            </a:r>
            <a:r>
              <a:rPr lang="es-MX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ECONÓMICO</a:t>
            </a:r>
            <a:endParaRPr lang="es-MX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 rot="5569083">
            <a:off x="2870635" y="3823348"/>
            <a:ext cx="1293833" cy="36933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VIABLE</a:t>
            </a:r>
            <a:endParaRPr lang="es-MX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 rot="19599569">
            <a:off x="3464820" y="2779020"/>
            <a:ext cx="1795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EQUITATIVO</a:t>
            </a:r>
            <a:endParaRPr lang="es-MX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 rot="2408160">
            <a:off x="1727754" y="2714068"/>
            <a:ext cx="189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SOPORTABLE</a:t>
            </a:r>
            <a:endParaRPr lang="es-MX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914400" y="609601"/>
            <a:ext cx="8229600" cy="1676400"/>
          </a:xfrm>
        </p:spPr>
        <p:txBody>
          <a:bodyPr/>
          <a:lstStyle/>
          <a:p>
            <a:pPr>
              <a:buNone/>
            </a:pPr>
            <a:r>
              <a:rPr lang="es-MX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“Ciencia </a:t>
            </a:r>
            <a:r>
              <a:rPr lang="es-MX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Básica”       Ciencia Aplicada</a:t>
            </a:r>
          </a:p>
          <a:p>
            <a:endParaRPr lang="es-MX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MX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133600" y="-2286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Frontera en Ciencias de la Tierra</a:t>
            </a:r>
            <a:endParaRPr kumimoji="0" lang="es-MX" sz="36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Picture 4" descr="http://www.cotf.edu/ete/images/ESS/fig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1219200"/>
            <a:ext cx="1828800" cy="1888652"/>
          </a:xfrm>
          <a:prstGeom prst="rect">
            <a:avLst/>
          </a:prstGeom>
          <a:noFill/>
        </p:spPr>
      </p:pic>
      <p:pic>
        <p:nvPicPr>
          <p:cNvPr id="30722" name="Picture 2" descr="http://t0.gstatic.com/images?q=tbn:ANd9GcTMlrIQA-zqc7G6Ewcp1lcw7ItthB4gNKIn04X63pddRnbSYgzIrpUZebW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4250" y="1447800"/>
            <a:ext cx="1809750" cy="1723198"/>
          </a:xfrm>
          <a:prstGeom prst="rect">
            <a:avLst/>
          </a:prstGeom>
          <a:noFill/>
        </p:spPr>
      </p:pic>
      <p:pic>
        <p:nvPicPr>
          <p:cNvPr id="21" name="Picture 6" descr="http://www.icess.ucsb.edu/images/main/home_earth_spher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3429000"/>
            <a:ext cx="2984323" cy="281940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1371600" y="6019800"/>
            <a:ext cx="29738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GRACIAS!</a:t>
            </a:r>
            <a:endParaRPr lang="es-MX" sz="4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228600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s-MX" dirty="0" smtClean="0"/>
              <a:t>Metodología de Análisis del</a:t>
            </a:r>
            <a:br>
              <a:rPr lang="es-MX" dirty="0" smtClean="0"/>
            </a:br>
            <a:r>
              <a:rPr lang="es-MX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Terrestre </a:t>
            </a:r>
            <a:endParaRPr lang="es-MX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Se selecciona un evento</a:t>
            </a:r>
          </a:p>
          <a:p>
            <a:r>
              <a:rPr lang="es-MX" dirty="0" smtClean="0"/>
              <a:t>Se determina el efecto o proceso de ese evento en las distintas </a:t>
            </a:r>
            <a:r>
              <a:rPr lang="es-MX" i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geoesferas</a:t>
            </a:r>
            <a:endParaRPr lang="es-MX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 descr="http://www.cotf.edu/ete/images/ESS/fig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3581400"/>
            <a:ext cx="2438400" cy="2518202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501"/>
            <a:ext cx="1439834" cy="116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4" descr="logo_unam_trans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05800" y="76200"/>
            <a:ext cx="759619" cy="8501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19200" y="3657600"/>
            <a:ext cx="320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4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Ejemplo: </a:t>
            </a:r>
          </a:p>
          <a:p>
            <a:pPr algn="r"/>
            <a:endParaRPr lang="es-MX" sz="2400" i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es-MX" sz="2400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evento  </a:t>
            </a:r>
            <a:r>
              <a:rPr lang="es-MX" sz="2400" i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antropogénico</a:t>
            </a:r>
            <a:r>
              <a:rPr lang="es-MX" sz="2400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r"/>
            <a:r>
              <a:rPr lang="es-MX" sz="2400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r"/>
            <a:r>
              <a:rPr lang="es-MX" sz="2400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TALA DE BOSQUES</a:t>
            </a:r>
          </a:p>
          <a:p>
            <a:pPr algn="r"/>
            <a:endParaRPr lang="es-MX" sz="2400" i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es-MX" sz="24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6096000"/>
            <a:ext cx="5891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Cuantificarlo y conectarlo en el modelo a través de…… </a:t>
            </a:r>
          </a:p>
          <a:p>
            <a:r>
              <a:rPr lang="es-MX" dirty="0" smtClean="0"/>
              <a:t>modelo químico……..  </a:t>
            </a:r>
            <a:r>
              <a:rPr lang="es-MX" dirty="0" smtClean="0"/>
              <a:t>f</a:t>
            </a:r>
            <a:r>
              <a:rPr lang="es-MX" dirty="0" smtClean="0"/>
              <a:t>ísico………</a:t>
            </a:r>
            <a:endParaRPr lang="es-MX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501"/>
            <a:ext cx="1439834" cy="116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4" descr="logo_unam_tran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05800" y="76200"/>
            <a:ext cx="759619" cy="850106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219200" y="0"/>
            <a:ext cx="7010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Temas de Frontera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62316" y="388203"/>
            <a:ext cx="3491084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Composición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estructura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r"/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 interior del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planeta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://www.seaes.manchester.ac.uk/research/groups/isotope/themes/volatileevolution/images/science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38600"/>
            <a:ext cx="4038600" cy="2738171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191000" y="4429542"/>
            <a:ext cx="4038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Modelos previos: concentración de metales en el núcleo primitivo</a:t>
            </a:r>
          </a:p>
          <a:p>
            <a:r>
              <a:rPr lang="es-MX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Contenido de metales en  las capas superficiales originado por bombardeo de meteoritos (agua, carbono y otros elementos)</a:t>
            </a:r>
          </a:p>
          <a:p>
            <a:r>
              <a:rPr lang="es-MX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Todo es experimental.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1371600"/>
            <a:ext cx="2895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Content Placeholder 5"/>
          <p:cNvSpPr txBox="1">
            <a:spLocks/>
          </p:cNvSpPr>
          <p:nvPr/>
        </p:nvSpPr>
        <p:spPr>
          <a:xfrm>
            <a:off x="838200" y="609600"/>
            <a:ext cx="4343400" cy="59436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kumimoji="0" lang="es-MX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Composición en debate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s-MX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kumimoji="0" lang="es-MX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ierro</a:t>
            </a:r>
            <a:r>
              <a:rPr kumimoji="0" lang="es-MX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, Níquel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kumimoji="0" lang="es-MX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Otros</a:t>
            </a:r>
            <a:r>
              <a:rPr kumimoji="0" lang="es-MX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s-MX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elementos ligeros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kumimoji="0" lang="es-MX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oxígeno, sílice (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O, Si)</a:t>
            </a:r>
            <a:endParaRPr kumimoji="0" lang="es-MX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kumimoji="0" lang="es-MX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azufre, carbono, potasio, fósforo</a:t>
            </a:r>
            <a:r>
              <a:rPr kumimoji="0" lang="es-MX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s-MX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e hidrógeno (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S, C, K, P, H)</a:t>
            </a:r>
            <a:endParaRPr kumimoji="0" lang="es-MX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MX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3429000"/>
            <a:ext cx="2373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Cosmoquímica</a:t>
            </a:r>
            <a:endParaRPr lang="en-US" sz="28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5248" y="2514600"/>
            <a:ext cx="5488152" cy="406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122888" y="76200"/>
            <a:ext cx="63541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papel del agua </a:t>
            </a:r>
            <a:r>
              <a:rPr lang="es-MX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…. </a:t>
            </a:r>
          </a:p>
          <a:p>
            <a:r>
              <a:rPr lang="es-MX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Transferencia de oxígeno e </a:t>
            </a:r>
            <a:r>
              <a:rPr lang="es-MX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hidrógeno </a:t>
            </a:r>
            <a:endParaRPr lang="en-US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4" descr="logo_unam_tran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05800" y="76200"/>
            <a:ext cx="759619" cy="850106"/>
          </a:xfrm>
          <a:prstGeom prst="rect">
            <a:avLst/>
          </a:prstGeom>
        </p:spPr>
      </p:pic>
      <p:pic>
        <p:nvPicPr>
          <p:cNvPr id="29698" name="Picture 2" descr="http://geo.rhul.ac.uk/text/x_earth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143000"/>
            <a:ext cx="2438400" cy="2549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295400"/>
            <a:ext cx="2133600" cy="218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10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4221163"/>
            <a:ext cx="1547812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10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5525" y="3554413"/>
            <a:ext cx="4206875" cy="330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Text Box 1030"/>
          <p:cNvSpPr txBox="1">
            <a:spLocks noChangeArrowheads="1"/>
          </p:cNvSpPr>
          <p:nvPr/>
        </p:nvSpPr>
        <p:spPr bwMode="auto">
          <a:xfrm>
            <a:off x="250825" y="188913"/>
            <a:ext cx="43926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s-MX" sz="2000" b="0">
                <a:solidFill>
                  <a:schemeClr val="bg1"/>
                </a:solidFill>
                <a:latin typeface="Tahoma" pitchFamily="34" charset="0"/>
              </a:rPr>
              <a:t>1) Convección por calentamiento desde abajo</a:t>
            </a:r>
            <a:endParaRPr lang="en-US" sz="2400" b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7175" name="Text Box 1031"/>
          <p:cNvSpPr txBox="1">
            <a:spLocks noChangeArrowheads="1"/>
          </p:cNvSpPr>
          <p:nvPr/>
        </p:nvSpPr>
        <p:spPr bwMode="auto">
          <a:xfrm>
            <a:off x="3810000" y="1828800"/>
            <a:ext cx="237648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s-MX" sz="2000" b="0">
                <a:solidFill>
                  <a:schemeClr val="bg1"/>
                </a:solidFill>
                <a:latin typeface="Tahoma" pitchFamily="34" charset="0"/>
              </a:rPr>
              <a:t>2) Convección gobernada desde arriba por la subducción</a:t>
            </a:r>
            <a:endParaRPr lang="en-US" sz="2400" b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6626" name="Picture 2" descr="http://www.bcscience.com/bc10/images/0_quiz-12.2-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633" y="762001"/>
            <a:ext cx="4772967" cy="22860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29600" y="0"/>
            <a:ext cx="914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ntent Placeholder 4" descr="logo_unam_trans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05800" y="76200"/>
            <a:ext cx="759619" cy="850106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219200" y="0"/>
            <a:ext cx="7010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Temas de Frontera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69241" y="388203"/>
            <a:ext cx="4184159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r"/>
            <a:r>
              <a:rPr lang="es-MX" sz="24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Interacción</a:t>
            </a:r>
            <a:r>
              <a:rPr lang="es-MX" sz="24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la </a:t>
            </a:r>
            <a:r>
              <a:rPr lang="es-MX" sz="2400" b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Litosfera</a:t>
            </a:r>
            <a:endParaRPr lang="es-MX" sz="2400" b="1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</TotalTime>
  <Words>1470</Words>
  <Application>Microsoft Office PowerPoint</Application>
  <PresentationFormat>On-screen Show (4:3)</PresentationFormat>
  <Paragraphs>323</Paragraphs>
  <Slides>56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8" baseType="lpstr">
      <vt:lpstr>Office Theme</vt:lpstr>
      <vt:lpstr>Gráfico</vt:lpstr>
      <vt:lpstr>TEMAS DE FRONTERA EN CIENCIAS DE LA TIERRA</vt:lpstr>
      <vt:lpstr>Objetivos</vt:lpstr>
      <vt:lpstr>Temas de Frontera  Sistema Terrestre</vt:lpstr>
      <vt:lpstr>Slide 4</vt:lpstr>
      <vt:lpstr>Slide 5</vt:lpstr>
      <vt:lpstr>Metodología de Análisis del Sistema Terrestre </vt:lpstr>
      <vt:lpstr>Slide 7</vt:lpstr>
      <vt:lpstr>Slide 8</vt:lpstr>
      <vt:lpstr>Slide 9</vt:lpstr>
      <vt:lpstr>Slide 10</vt:lpstr>
      <vt:lpstr>Ciclo del Carbono</vt:lpstr>
      <vt:lpstr>Slide 12</vt:lpstr>
      <vt:lpstr>Sustentabilidad/Sostenibilidad</vt:lpstr>
      <vt:lpstr>Slide 14</vt:lpstr>
      <vt:lpstr>Yacimientos Minerales  más importantes de México  </vt:lpstr>
      <vt:lpstr>Slide 16</vt:lpstr>
      <vt:lpstr>Slide 17</vt:lpstr>
      <vt:lpstr>No metálicos </vt:lpstr>
      <vt:lpstr>Algunos datos</vt:lpstr>
      <vt:lpstr>Sustentabilidad/Sostenibilidad</vt:lpstr>
      <vt:lpstr>Minería Problemática Compleja </vt:lpstr>
      <vt:lpstr>El Ciclo Hidrológico</vt:lpstr>
      <vt:lpstr>Slide 23</vt:lpstr>
      <vt:lpstr>Slide 24</vt:lpstr>
      <vt:lpstr>Slide 25</vt:lpstr>
      <vt:lpstr>Reservas mundiales de Agua</vt:lpstr>
      <vt:lpstr>Contaminación</vt:lpstr>
      <vt:lpstr>Slide 28</vt:lpstr>
      <vt:lpstr>Slide 29</vt:lpstr>
      <vt:lpstr>Slide 30</vt:lpstr>
      <vt:lpstr>Slide 31</vt:lpstr>
      <vt:lpstr>RESERVAS MUNDIALES DE PETRÓLEO</vt:lpstr>
      <vt:lpstr>Slide 33</vt:lpstr>
      <vt:lpstr>Sustentabilidad/Sostenibilidad</vt:lpstr>
      <vt:lpstr>Slide 35</vt:lpstr>
      <vt:lpstr>Energías Alternas  Geotermia-Solar</vt:lpstr>
      <vt:lpstr>Slide 37</vt:lpstr>
      <vt:lpstr>Peligros Naturales</vt:lpstr>
      <vt:lpstr>Slide 39</vt:lpstr>
      <vt:lpstr>México Placas Tectónicas</vt:lpstr>
      <vt:lpstr>Sismos (terremotos) y volcanes son originados por el movimiento de las placas</vt:lpstr>
      <vt:lpstr>Terremotos sismos de mayor magnitud</vt:lpstr>
      <vt:lpstr>Principales Peligros Geológicos asociados a Terremotos</vt:lpstr>
      <vt:lpstr>Slide 44</vt:lpstr>
      <vt:lpstr>Volcanes activos</vt:lpstr>
      <vt:lpstr>Deslizamientos-factores que los provocan</vt:lpstr>
      <vt:lpstr>DESERTIFICACIÓN</vt:lpstr>
      <vt:lpstr>Slide 48</vt:lpstr>
      <vt:lpstr>Slide 49</vt:lpstr>
      <vt:lpstr>Slide 50</vt:lpstr>
      <vt:lpstr>Slide 51</vt:lpstr>
      <vt:lpstr>Slide 52</vt:lpstr>
      <vt:lpstr>Slide 53</vt:lpstr>
      <vt:lpstr>Sustentabilidad/Sostenibilidad</vt:lpstr>
      <vt:lpstr>Slide 55</vt:lpstr>
      <vt:lpstr>Sustentabilidad/Sostenibilidad</vt:lpstr>
    </vt:vector>
  </TitlesOfParts>
  <Company>Instituto de Geologia UNAM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Dra. Elena Centeno García</dc:creator>
  <cp:lastModifiedBy>Dra. Elena Centeno García </cp:lastModifiedBy>
  <cp:revision>45</cp:revision>
  <dcterms:created xsi:type="dcterms:W3CDTF">2012-05-22T09:48:06Z</dcterms:created>
  <dcterms:modified xsi:type="dcterms:W3CDTF">2012-09-28T14:37:08Z</dcterms:modified>
</cp:coreProperties>
</file>