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56" r:id="rId3"/>
    <p:sldId id="267" r:id="rId4"/>
    <p:sldId id="262" r:id="rId5"/>
    <p:sldId id="261" r:id="rId6"/>
    <p:sldId id="260" r:id="rId7"/>
    <p:sldId id="259" r:id="rId8"/>
    <p:sldId id="258" r:id="rId9"/>
    <p:sldId id="265" r:id="rId10"/>
    <p:sldId id="257" r:id="rId11"/>
    <p:sldId id="268" r:id="rId12"/>
    <p:sldId id="264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22" autoAdjust="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CFF47-3532-44A9-8161-7A44FC567743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8D4BE-A419-4033-AABD-6001D6C777E0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4435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8D4BE-A419-4033-AABD-6001D6C777E0}" type="slidenum">
              <a:rPr lang="es-MX" smtClean="0"/>
              <a:t>4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86869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99975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3167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9213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2840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84133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76496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86377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6103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59902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6169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25148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2FBA4-2258-44E4-9672-AEBB1AC70C09}" type="datetimeFigureOut">
              <a:rPr lang="es-MX" smtClean="0"/>
              <a:t>25/11/2016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BDB00-3577-43F6-9C93-2F05FFC04FED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2654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3.png@01CFABF7.1797A64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bursa.com/UNAM/seguimientodesiniestro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n 1" descr="portad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 rot="20181923">
            <a:off x="2965450" y="3244850"/>
            <a:ext cx="21082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s-MX" sz="2800" b="1" dirty="0" smtClean="0">
                <a:solidFill>
                  <a:schemeClr val="tx2">
                    <a:lumMod val="50000"/>
                  </a:schemeClr>
                </a:solidFill>
                <a:ea typeface="ＭＳ Ｐゴシック" pitchFamily="-84" charset="-128"/>
              </a:rPr>
              <a:t>UNAM</a:t>
            </a:r>
            <a:endParaRPr lang="es-MX" sz="2800" b="1" dirty="0">
              <a:solidFill>
                <a:schemeClr val="tx2">
                  <a:lumMod val="50000"/>
                </a:schemeClr>
              </a:solidFill>
              <a:ea typeface="ＭＳ Ｐゴシック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319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01175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" name="10 Grupo"/>
          <p:cNvGrpSpPr/>
          <p:nvPr/>
        </p:nvGrpSpPr>
        <p:grpSpPr>
          <a:xfrm>
            <a:off x="179512" y="1412776"/>
            <a:ext cx="3569543" cy="3016210"/>
            <a:chOff x="1259632" y="2636912"/>
            <a:chExt cx="3569543" cy="3016210"/>
          </a:xfrm>
        </p:grpSpPr>
        <p:sp>
          <p:nvSpPr>
            <p:cNvPr id="9" name="8 CuadroTexto"/>
            <p:cNvSpPr txBox="1"/>
            <p:nvPr/>
          </p:nvSpPr>
          <p:spPr>
            <a:xfrm>
              <a:off x="1259632" y="2636912"/>
              <a:ext cx="3569543" cy="30162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s-MX" b="1" dirty="0" smtClean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	</a:t>
              </a: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96  </a:t>
              </a:r>
              <a:r>
                <a:rPr lang="es-MX" sz="2000" b="1" dirty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Oficinas de </a:t>
              </a: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Seguros</a:t>
              </a:r>
            </a:p>
            <a:p>
              <a:pPr>
                <a:spcBef>
                  <a:spcPct val="0"/>
                </a:spcBef>
                <a:defRPr/>
              </a:pPr>
              <a:endParaRPr lang="es-MX" sz="800" dirty="0" smtClean="0">
                <a:ea typeface="ＭＳ Ｐゴシック" pitchFamily="-84" charset="-128"/>
                <a:cs typeface="Arial" pitchFamily="34" charset="0"/>
              </a:endParaRP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Recepción </a:t>
              </a: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de documentos para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trámites </a:t>
              </a: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de cirugía o reembolso</a:t>
              </a:r>
              <a:endParaRPr lang="es-MX" dirty="0" smtClean="0">
                <a:ea typeface="ＭＳ Ｐゴシック" pitchFamily="-84" charset="-128"/>
                <a:cs typeface="Arial" pitchFamily="34" charset="0"/>
              </a:endParaRP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Solicitud de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formatos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Trámites de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contratación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Pagos de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póliza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Entrega de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cheques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Entrega de órdenes de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pago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Cobros </a:t>
              </a: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de órdenes de pago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Cobro de Cheques</a:t>
              </a:r>
              <a:endParaRPr lang="es-MX" dirty="0"/>
            </a:p>
          </p:txBody>
        </p:sp>
        <p:sp>
          <p:nvSpPr>
            <p:cNvPr id="10" name="9 Flecha derecha"/>
            <p:cNvSpPr/>
            <p:nvPr/>
          </p:nvSpPr>
          <p:spPr>
            <a:xfrm>
              <a:off x="1475656" y="2644849"/>
              <a:ext cx="504056" cy="33337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5106913" y="1412776"/>
            <a:ext cx="4037087" cy="2477601"/>
            <a:chOff x="1259632" y="2636912"/>
            <a:chExt cx="3569543" cy="2477601"/>
          </a:xfrm>
        </p:grpSpPr>
        <p:sp>
          <p:nvSpPr>
            <p:cNvPr id="13" name="12 CuadroTexto"/>
            <p:cNvSpPr txBox="1"/>
            <p:nvPr/>
          </p:nvSpPr>
          <p:spPr>
            <a:xfrm>
              <a:off x="1259632" y="2636912"/>
              <a:ext cx="3569543" cy="2477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  <a:defRPr/>
              </a:pPr>
              <a:r>
                <a:rPr lang="es-MX" b="1" dirty="0" smtClean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	</a:t>
              </a:r>
              <a:r>
                <a:rPr lang="es-MX" sz="2000" b="1" dirty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127   Sucursales </a:t>
              </a: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Bancarias</a:t>
              </a:r>
            </a:p>
            <a:p>
              <a:pPr>
                <a:spcBef>
                  <a:spcPct val="0"/>
                </a:spcBef>
                <a:defRPr/>
              </a:pPr>
              <a:endParaRPr lang="es-MX" sz="900" b="1" dirty="0">
                <a:solidFill>
                  <a:schemeClr val="accent1">
                    <a:lumMod val="50000"/>
                  </a:schemeClr>
                </a:solidFill>
                <a:ea typeface="ＭＳ Ｐゴシック" pitchFamily="-84" charset="-128"/>
                <a:cs typeface="Arial" pitchFamily="34" charset="0"/>
              </a:endParaRP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Recepción </a:t>
              </a: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de documentos para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trámites </a:t>
              </a: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de cirugía o reembolso</a:t>
              </a:r>
              <a:endParaRPr lang="es-MX" dirty="0" smtClean="0">
                <a:ea typeface="ＭＳ Ｐゴシック" pitchFamily="-84" charset="-128"/>
                <a:cs typeface="Arial" pitchFamily="34" charset="0"/>
              </a:endParaRP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Solicitud de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formatos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Trámites de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contratación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Pagos de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pólizas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Cobros </a:t>
              </a: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de órdenes de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pago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Cobro </a:t>
              </a: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de Cheques</a:t>
              </a:r>
              <a:endParaRPr lang="es-MX" dirty="0"/>
            </a:p>
          </p:txBody>
        </p:sp>
        <p:sp>
          <p:nvSpPr>
            <p:cNvPr id="14" name="13 Flecha derecha"/>
            <p:cNvSpPr/>
            <p:nvPr/>
          </p:nvSpPr>
          <p:spPr>
            <a:xfrm>
              <a:off x="1475656" y="2644849"/>
              <a:ext cx="504056" cy="33337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</p:grpSp>
      <p:grpSp>
        <p:nvGrpSpPr>
          <p:cNvPr id="19" name="18 Grupo"/>
          <p:cNvGrpSpPr/>
          <p:nvPr/>
        </p:nvGrpSpPr>
        <p:grpSpPr>
          <a:xfrm>
            <a:off x="2555776" y="4221088"/>
            <a:ext cx="5112568" cy="1938992"/>
            <a:chOff x="2987824" y="4186242"/>
            <a:chExt cx="4392488" cy="1938992"/>
          </a:xfrm>
        </p:grpSpPr>
        <p:sp>
          <p:nvSpPr>
            <p:cNvPr id="15" name="14 CuadroTexto"/>
            <p:cNvSpPr txBox="1"/>
            <p:nvPr/>
          </p:nvSpPr>
          <p:spPr>
            <a:xfrm>
              <a:off x="2987824" y="4186242"/>
              <a:ext cx="4392488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ct val="0"/>
                </a:spcBef>
                <a:defRPr/>
              </a:pP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   103  </a:t>
              </a:r>
              <a:r>
                <a:rPr lang="es-MX" sz="2000" b="1" dirty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Sucursales </a:t>
              </a: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Sanborns </a:t>
              </a:r>
            </a:p>
            <a:p>
              <a:pPr algn="ctr">
                <a:spcBef>
                  <a:spcPct val="0"/>
                </a:spcBef>
                <a:defRPr/>
              </a:pP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    y 205 Sucursales </a:t>
              </a: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  <a:ea typeface="ＭＳ Ｐゴシック" pitchFamily="-84" charset="-128"/>
                  <a:cs typeface="Arial" pitchFamily="34" charset="0"/>
                </a:rPr>
                <a:t>Walmart</a:t>
              </a:r>
              <a:endParaRPr lang="es-MX" sz="2000" b="1" dirty="0" smtClean="0">
                <a:solidFill>
                  <a:schemeClr val="accent1">
                    <a:lumMod val="50000"/>
                  </a:schemeClr>
                </a:solidFill>
                <a:ea typeface="ＭＳ Ｐゴシック" pitchFamily="-84" charset="-128"/>
                <a:cs typeface="Arial" pitchFamily="34" charset="0"/>
              </a:endParaRPr>
            </a:p>
            <a:p>
              <a:pPr algn="ctr">
                <a:spcBef>
                  <a:spcPct val="0"/>
                </a:spcBef>
                <a:defRPr/>
              </a:pPr>
              <a:endParaRPr lang="es-MX" sz="700" b="1" dirty="0" smtClean="0">
                <a:solidFill>
                  <a:schemeClr val="accent1">
                    <a:lumMod val="50000"/>
                  </a:schemeClr>
                </a:solidFill>
                <a:ea typeface="ＭＳ Ｐゴシック" pitchFamily="-84" charset="-128"/>
                <a:cs typeface="Arial" pitchFamily="34" charset="0"/>
              </a:endParaRP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Pagos de pólizas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Cobros de órdenes de 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pago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Cobro de cheque (hasta $50,000)</a:t>
              </a:r>
            </a:p>
            <a:p>
              <a:pPr marL="285750" indent="-285750">
                <a:spcBef>
                  <a:spcPct val="0"/>
                </a:spcBef>
                <a:buFont typeface="Arial" panose="020B0604020202020204" pitchFamily="34" charset="0"/>
                <a:buChar char="•"/>
                <a:defRPr/>
              </a:pPr>
              <a:r>
                <a:rPr lang="es-MX" dirty="0">
                  <a:ea typeface="ＭＳ Ｐゴシック" pitchFamily="-84" charset="-128"/>
                  <a:cs typeface="Arial" pitchFamily="34" charset="0"/>
                </a:rPr>
                <a:t>Depósito de cheques a cuenta  (hasta $100,000</a:t>
              </a:r>
              <a:r>
                <a:rPr lang="es-MX" dirty="0" smtClean="0">
                  <a:ea typeface="ＭＳ Ｐゴシック" pitchFamily="-84" charset="-128"/>
                  <a:cs typeface="Arial" pitchFamily="34" charset="0"/>
                </a:rPr>
                <a:t>)</a:t>
              </a:r>
              <a:endParaRPr lang="es-MX" dirty="0">
                <a:ea typeface="ＭＳ Ｐゴシック" pitchFamily="-84" charset="-128"/>
                <a:cs typeface="Arial" pitchFamily="34" charset="0"/>
              </a:endParaRPr>
            </a:p>
          </p:txBody>
        </p:sp>
        <p:sp>
          <p:nvSpPr>
            <p:cNvPr id="18" name="17 Flecha derecha"/>
            <p:cNvSpPr/>
            <p:nvPr/>
          </p:nvSpPr>
          <p:spPr>
            <a:xfrm>
              <a:off x="3345737" y="4341827"/>
              <a:ext cx="570078" cy="33337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</p:grpSp>
      <p:sp>
        <p:nvSpPr>
          <p:cNvPr id="20" name="1 Título"/>
          <p:cNvSpPr>
            <a:spLocks noGrp="1"/>
          </p:cNvSpPr>
          <p:nvPr>
            <p:ph type="ctrTitle"/>
          </p:nvPr>
        </p:nvSpPr>
        <p:spPr>
          <a:xfrm>
            <a:off x="814387" y="188640"/>
            <a:ext cx="7772400" cy="50405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ea typeface="ＭＳ Ｐゴシック" pitchFamily="-84" charset="-128"/>
              </a:rPr>
              <a:t>CENTROS DE ATENCIÓN A TU SERVICIO</a:t>
            </a:r>
            <a:endParaRPr lang="es-MX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85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556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 Título"/>
          <p:cNvSpPr>
            <a:spLocks noGrp="1"/>
          </p:cNvSpPr>
          <p:nvPr>
            <p:ph type="ctrTitle"/>
          </p:nvPr>
        </p:nvSpPr>
        <p:spPr>
          <a:xfrm>
            <a:off x="814387" y="188640"/>
            <a:ext cx="7772400" cy="50405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MX" sz="2800" b="1" dirty="0" smtClean="0">
                <a:solidFill>
                  <a:schemeClr val="tx2">
                    <a:lumMod val="75000"/>
                  </a:schemeClr>
                </a:solidFill>
              </a:rPr>
              <a:t>COBERTURA ADICIONAL	</a:t>
            </a:r>
            <a:endParaRPr lang="es-MX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5 Llamada rectangular"/>
          <p:cNvSpPr/>
          <p:nvPr/>
        </p:nvSpPr>
        <p:spPr>
          <a:xfrm>
            <a:off x="467544" y="1268760"/>
            <a:ext cx="8614792" cy="4824536"/>
          </a:xfrm>
          <a:prstGeom prst="wedgeRectCallout">
            <a:avLst>
              <a:gd name="adj1" fmla="val -21109"/>
              <a:gd name="adj2" fmla="val 54751"/>
            </a:avLst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000" dirty="0" smtClean="0">
                <a:cs typeface="Arial" pitchFamily="34" charset="0"/>
              </a:rPr>
              <a:t>«</a:t>
            </a:r>
            <a:r>
              <a:rPr lang="es-MX" sz="2000" b="1" dirty="0"/>
              <a:t>PERIODO DE BENEFICIO  AL FINAL DE LA VIGENCIA»</a:t>
            </a:r>
          </a:p>
          <a:p>
            <a:pPr algn="just">
              <a:defRPr/>
            </a:pPr>
            <a:endParaRPr lang="es-MX" sz="1000" b="1" dirty="0"/>
          </a:p>
          <a:p>
            <a:pPr algn="just">
              <a:defRPr/>
            </a:pPr>
            <a:r>
              <a:rPr lang="es-MX" sz="2000" dirty="0" smtClean="0"/>
              <a:t>Para </a:t>
            </a:r>
            <a:r>
              <a:rPr lang="es-MX" sz="2000" dirty="0"/>
              <a:t>la vigencia de la nueva póliza de </a:t>
            </a:r>
            <a:r>
              <a:rPr lang="es-MX" sz="2000" dirty="0" smtClean="0"/>
              <a:t>Seguro </a:t>
            </a:r>
            <a:r>
              <a:rPr lang="es-MX" sz="2000" dirty="0"/>
              <a:t>de Gastos Médicos Mayores, </a:t>
            </a:r>
            <a:r>
              <a:rPr lang="es-MX" sz="2000" dirty="0" smtClean="0"/>
              <a:t>2016 </a:t>
            </a:r>
            <a:r>
              <a:rPr lang="en-US" sz="2000" dirty="0"/>
              <a:t>–</a:t>
            </a:r>
            <a:r>
              <a:rPr lang="es-MX" sz="2000" dirty="0"/>
              <a:t> </a:t>
            </a:r>
            <a:r>
              <a:rPr lang="es-MX" sz="2000" dirty="0" smtClean="0"/>
              <a:t>2018, </a:t>
            </a:r>
            <a:r>
              <a:rPr lang="es-MX" sz="2000" dirty="0"/>
              <a:t>el </a:t>
            </a:r>
            <a:r>
              <a:rPr lang="es-MX" sz="2000" dirty="0" smtClean="0"/>
              <a:t>Personal </a:t>
            </a:r>
            <a:r>
              <a:rPr lang="es-MX" sz="2000" dirty="0"/>
              <a:t>asegurado podrá </a:t>
            </a:r>
            <a:r>
              <a:rPr lang="es-MX" sz="2000" dirty="0" smtClean="0"/>
              <a:t>contratar de </a:t>
            </a:r>
            <a:r>
              <a:rPr lang="es-MX" sz="2000" dirty="0"/>
              <a:t>manera potestativa </a:t>
            </a:r>
            <a:r>
              <a:rPr lang="es-MX" sz="2000" dirty="0" smtClean="0"/>
              <a:t>la cobertura </a:t>
            </a:r>
            <a:r>
              <a:rPr lang="es-MX" sz="2000" dirty="0"/>
              <a:t>denominada </a:t>
            </a:r>
            <a:r>
              <a:rPr lang="es-MX" sz="2000" dirty="0" smtClean="0"/>
              <a:t>«Período </a:t>
            </a:r>
            <a:r>
              <a:rPr lang="es-MX" sz="2000" dirty="0"/>
              <a:t>de </a:t>
            </a:r>
            <a:r>
              <a:rPr lang="es-MX" sz="2000" dirty="0" smtClean="0"/>
              <a:t>Beneficio»  </a:t>
            </a:r>
            <a:r>
              <a:rPr lang="es-MX" sz="2000" dirty="0"/>
              <a:t>por doce o veinticuatro </a:t>
            </a:r>
            <a:r>
              <a:rPr lang="es-MX" sz="2000" dirty="0" smtClean="0"/>
              <a:t>meses con Suma Asegurada de </a:t>
            </a:r>
            <a:r>
              <a:rPr lang="es-MX" sz="2000" dirty="0"/>
              <a:t>$</a:t>
            </a:r>
            <a:r>
              <a:rPr lang="es-MX" sz="2000" dirty="0" smtClean="0"/>
              <a:t>500,000.00 m. n., </a:t>
            </a:r>
            <a:r>
              <a:rPr lang="es-MX" sz="2000" dirty="0"/>
              <a:t>$</a:t>
            </a:r>
            <a:r>
              <a:rPr lang="es-MX" sz="2000" dirty="0" smtClean="0"/>
              <a:t>850,000.00 m. n. </a:t>
            </a:r>
            <a:r>
              <a:rPr lang="es-MX" sz="2000" dirty="0"/>
              <a:t>y  $1</a:t>
            </a:r>
            <a:r>
              <a:rPr lang="en-US" sz="2000" dirty="0"/>
              <a:t>’</a:t>
            </a:r>
            <a:r>
              <a:rPr lang="es-MX" sz="2000" dirty="0" smtClean="0"/>
              <a:t>100,000.00 m. n. </a:t>
            </a:r>
          </a:p>
          <a:p>
            <a:pPr algn="just">
              <a:defRPr/>
            </a:pPr>
            <a:endParaRPr lang="es-MX" sz="1200" dirty="0"/>
          </a:p>
          <a:p>
            <a:pPr algn="just">
              <a:defRPr/>
            </a:pPr>
            <a:r>
              <a:rPr lang="es-MX" sz="2000" dirty="0" smtClean="0"/>
              <a:t>La Cobertura surtirá </a:t>
            </a:r>
            <a:r>
              <a:rPr lang="es-MX" sz="2000" dirty="0"/>
              <a:t>efecto </a:t>
            </a:r>
            <a:r>
              <a:rPr lang="es-MX" sz="2000" dirty="0" smtClean="0"/>
              <a:t>una vez concluida la vigencia de la póliza, para extender la cobertura de aquellos padecimientos </a:t>
            </a:r>
            <a:r>
              <a:rPr lang="es-MX" sz="2000" dirty="0"/>
              <a:t>cuyo primer gasto, síntomas y/o signos se presenten y sean reclamados </a:t>
            </a:r>
            <a:r>
              <a:rPr lang="es-MX" sz="2000" dirty="0" smtClean="0"/>
              <a:t>y cubiertos en </a:t>
            </a:r>
            <a:r>
              <a:rPr lang="es-MX" sz="2000" dirty="0"/>
              <a:t>la </a:t>
            </a:r>
            <a:r>
              <a:rPr lang="es-MX" sz="2000" dirty="0" smtClean="0"/>
              <a:t>póliza del periodo del  01/Nov/2016 al 01/Nov/2018, a </a:t>
            </a:r>
            <a:r>
              <a:rPr lang="es-MX" sz="2000" dirty="0"/>
              <a:t>fin de continuar protegidos de acuerdo a las </a:t>
            </a:r>
            <a:r>
              <a:rPr lang="es-MX" sz="2000" dirty="0" smtClean="0"/>
              <a:t>Sumas Aseguradas </a:t>
            </a:r>
            <a:r>
              <a:rPr lang="es-MX" sz="2000" dirty="0"/>
              <a:t>y </a:t>
            </a:r>
            <a:r>
              <a:rPr lang="es-MX" sz="2000" dirty="0" smtClean="0"/>
              <a:t>Meses </a:t>
            </a:r>
            <a:r>
              <a:rPr lang="es-MX" sz="2000" dirty="0"/>
              <a:t>que se hayan elegido</a:t>
            </a:r>
            <a:r>
              <a:rPr lang="es-MX" sz="2400" dirty="0"/>
              <a:t>.</a:t>
            </a:r>
          </a:p>
          <a:p>
            <a:pPr algn="just">
              <a:defRPr/>
            </a:pPr>
            <a:endParaRPr lang="es-MX" sz="1200" dirty="0"/>
          </a:p>
          <a:p>
            <a:pPr algn="just">
              <a:defRPr/>
            </a:pPr>
            <a:r>
              <a:rPr lang="es-MX" sz="2000" dirty="0"/>
              <a:t>La </a:t>
            </a:r>
            <a:r>
              <a:rPr lang="es-MX" sz="2000" dirty="0" smtClean="0"/>
              <a:t>Adquisición </a:t>
            </a:r>
            <a:r>
              <a:rPr lang="es-MX" sz="2000" dirty="0"/>
              <a:t>de la presente </a:t>
            </a:r>
            <a:r>
              <a:rPr lang="es-MX" sz="2000" dirty="0" smtClean="0"/>
              <a:t>Cobertura </a:t>
            </a:r>
            <a:r>
              <a:rPr lang="es-MX" sz="2000" dirty="0"/>
              <a:t>deberá </a:t>
            </a:r>
            <a:r>
              <a:rPr lang="es-MX" sz="2000" dirty="0" smtClean="0"/>
              <a:t>ser con previa </a:t>
            </a:r>
            <a:r>
              <a:rPr lang="es-MX" sz="2000" dirty="0"/>
              <a:t>autorización de la Aseguradora y </a:t>
            </a:r>
            <a:r>
              <a:rPr lang="es-MX" sz="2000" dirty="0" smtClean="0"/>
              <a:t>contratarse </a:t>
            </a:r>
            <a:r>
              <a:rPr lang="es-MX" sz="2000" dirty="0"/>
              <a:t>con anterioridad a la manifestación de cualquier </a:t>
            </a:r>
            <a:r>
              <a:rPr lang="es-MX" sz="2000" dirty="0" smtClean="0"/>
              <a:t>padecimiento.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val="152400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556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 Título"/>
          <p:cNvSpPr>
            <a:spLocks noGrp="1"/>
          </p:cNvSpPr>
          <p:nvPr>
            <p:ph type="ctrTitle"/>
          </p:nvPr>
        </p:nvSpPr>
        <p:spPr>
          <a:xfrm>
            <a:off x="814387" y="188640"/>
            <a:ext cx="7772400" cy="50405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MX" sz="2800" b="1" dirty="0" smtClean="0">
                <a:solidFill>
                  <a:schemeClr val="tx2">
                    <a:lumMod val="75000"/>
                  </a:schemeClr>
                </a:solidFill>
              </a:rPr>
              <a:t>COBERTURA ADICIONAL	</a:t>
            </a:r>
            <a:endParaRPr lang="es-MX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5 Llamada rectangular"/>
          <p:cNvSpPr/>
          <p:nvPr/>
        </p:nvSpPr>
        <p:spPr>
          <a:xfrm>
            <a:off x="467544" y="1268760"/>
            <a:ext cx="8614792" cy="4824536"/>
          </a:xfrm>
          <a:prstGeom prst="wedgeRectCallout">
            <a:avLst>
              <a:gd name="adj1" fmla="val -21109"/>
              <a:gd name="adj2" fmla="val 54751"/>
            </a:avLst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2000" dirty="0" smtClean="0">
                <a:cs typeface="Arial" pitchFamily="34" charset="0"/>
              </a:rPr>
              <a:t>«</a:t>
            </a:r>
            <a:r>
              <a:rPr lang="es-MX" sz="2000" b="1" dirty="0"/>
              <a:t>PERIODO DE BENEFICIO  AL FINAL DE LA VIGENCIA»</a:t>
            </a:r>
          </a:p>
          <a:p>
            <a:pPr algn="just">
              <a:defRPr/>
            </a:pPr>
            <a:endParaRPr lang="es-MX" sz="1000" b="1" dirty="0"/>
          </a:p>
          <a:p>
            <a:pPr algn="just">
              <a:defRPr/>
            </a:pPr>
            <a:r>
              <a:rPr lang="es-MX" sz="2000" dirty="0" smtClean="0"/>
              <a:t>Para </a:t>
            </a:r>
            <a:r>
              <a:rPr lang="es-MX" sz="2000" dirty="0"/>
              <a:t>la vigencia de la nueva póliza de </a:t>
            </a:r>
            <a:r>
              <a:rPr lang="es-MX" sz="2000" dirty="0" smtClean="0"/>
              <a:t>Seguro </a:t>
            </a:r>
            <a:r>
              <a:rPr lang="es-MX" sz="2000" dirty="0"/>
              <a:t>de Gastos Médicos Mayores, </a:t>
            </a:r>
            <a:r>
              <a:rPr lang="es-MX" sz="2000" dirty="0" smtClean="0"/>
              <a:t>2016 </a:t>
            </a:r>
            <a:r>
              <a:rPr lang="en-US" sz="2000" dirty="0"/>
              <a:t>–</a:t>
            </a:r>
            <a:r>
              <a:rPr lang="es-MX" sz="2000" dirty="0"/>
              <a:t> </a:t>
            </a:r>
            <a:r>
              <a:rPr lang="es-MX" sz="2000" dirty="0" smtClean="0"/>
              <a:t>2018, </a:t>
            </a:r>
            <a:r>
              <a:rPr lang="es-MX" sz="2000" dirty="0"/>
              <a:t>el </a:t>
            </a:r>
            <a:r>
              <a:rPr lang="es-MX" sz="2000" dirty="0" smtClean="0"/>
              <a:t>Personal </a:t>
            </a:r>
            <a:r>
              <a:rPr lang="es-MX" sz="2000" dirty="0"/>
              <a:t>asegurado podrá </a:t>
            </a:r>
            <a:r>
              <a:rPr lang="es-MX" sz="2000" dirty="0" smtClean="0"/>
              <a:t>contratar de </a:t>
            </a:r>
            <a:r>
              <a:rPr lang="es-MX" sz="2000" dirty="0"/>
              <a:t>manera potestativa </a:t>
            </a:r>
            <a:r>
              <a:rPr lang="es-MX" sz="2000" dirty="0" smtClean="0"/>
              <a:t>la cobertura </a:t>
            </a:r>
            <a:r>
              <a:rPr lang="es-MX" sz="2000" dirty="0"/>
              <a:t>denominada </a:t>
            </a:r>
            <a:r>
              <a:rPr lang="es-MX" sz="2000" dirty="0" smtClean="0"/>
              <a:t>«Período </a:t>
            </a:r>
            <a:r>
              <a:rPr lang="es-MX" sz="2000" dirty="0"/>
              <a:t>de </a:t>
            </a:r>
            <a:r>
              <a:rPr lang="es-MX" sz="2000" dirty="0" smtClean="0"/>
              <a:t>Beneficio»  </a:t>
            </a:r>
            <a:r>
              <a:rPr lang="es-MX" sz="2000" dirty="0"/>
              <a:t>por doce o veinticuatro </a:t>
            </a:r>
            <a:r>
              <a:rPr lang="es-MX" sz="2000" dirty="0" smtClean="0"/>
              <a:t>meses con Suma Asegurada de </a:t>
            </a:r>
            <a:r>
              <a:rPr lang="es-MX" sz="2000" dirty="0"/>
              <a:t>$</a:t>
            </a:r>
            <a:r>
              <a:rPr lang="es-MX" sz="2000" dirty="0" smtClean="0"/>
              <a:t>500,000.00 m. n., </a:t>
            </a:r>
            <a:r>
              <a:rPr lang="es-MX" sz="2000" dirty="0"/>
              <a:t>$</a:t>
            </a:r>
            <a:r>
              <a:rPr lang="es-MX" sz="2000" dirty="0" smtClean="0"/>
              <a:t>850,000.00 m. n. </a:t>
            </a:r>
            <a:r>
              <a:rPr lang="es-MX" sz="2000" dirty="0"/>
              <a:t>y  $1</a:t>
            </a:r>
            <a:r>
              <a:rPr lang="en-US" sz="2000" dirty="0"/>
              <a:t>’</a:t>
            </a:r>
            <a:r>
              <a:rPr lang="es-MX" sz="2000" dirty="0" smtClean="0"/>
              <a:t>100,000.00 m. n. </a:t>
            </a:r>
          </a:p>
          <a:p>
            <a:pPr algn="just">
              <a:defRPr/>
            </a:pPr>
            <a:endParaRPr lang="es-MX" sz="1200" dirty="0"/>
          </a:p>
          <a:p>
            <a:pPr algn="just">
              <a:defRPr/>
            </a:pPr>
            <a:r>
              <a:rPr lang="es-MX" sz="2000" dirty="0" smtClean="0"/>
              <a:t>La Cobertura surtirá </a:t>
            </a:r>
            <a:r>
              <a:rPr lang="es-MX" sz="2000" dirty="0"/>
              <a:t>efecto </a:t>
            </a:r>
            <a:r>
              <a:rPr lang="es-MX" sz="2000" dirty="0" smtClean="0"/>
              <a:t>una vez concluida la vigencia de la póliza, para extender la cobertura de aquellos padecimientos </a:t>
            </a:r>
            <a:r>
              <a:rPr lang="es-MX" sz="2000" dirty="0"/>
              <a:t>cuyo primer gasto, síntomas y/o signos se presenten y sean reclamados </a:t>
            </a:r>
            <a:r>
              <a:rPr lang="es-MX" sz="2000" dirty="0" smtClean="0"/>
              <a:t>y cubiertos en </a:t>
            </a:r>
            <a:r>
              <a:rPr lang="es-MX" sz="2000" dirty="0"/>
              <a:t>la </a:t>
            </a:r>
            <a:r>
              <a:rPr lang="es-MX" sz="2000" dirty="0" smtClean="0"/>
              <a:t>póliza del periodo del  01/Nov/2016 al 01/Nov/2018, a </a:t>
            </a:r>
            <a:r>
              <a:rPr lang="es-MX" sz="2000" dirty="0"/>
              <a:t>fin de continuar protegidos de acuerdo a las </a:t>
            </a:r>
            <a:r>
              <a:rPr lang="es-MX" sz="2000" dirty="0" smtClean="0"/>
              <a:t>Sumas Aseguradas </a:t>
            </a:r>
            <a:r>
              <a:rPr lang="es-MX" sz="2000" dirty="0"/>
              <a:t>y </a:t>
            </a:r>
            <a:r>
              <a:rPr lang="es-MX" sz="2000" dirty="0" smtClean="0"/>
              <a:t>Meses </a:t>
            </a:r>
            <a:r>
              <a:rPr lang="es-MX" sz="2000" dirty="0"/>
              <a:t>que se hayan elegido</a:t>
            </a:r>
            <a:r>
              <a:rPr lang="es-MX" sz="2400" dirty="0"/>
              <a:t>.</a:t>
            </a:r>
          </a:p>
          <a:p>
            <a:pPr algn="just">
              <a:defRPr/>
            </a:pPr>
            <a:endParaRPr lang="es-MX" sz="1200" dirty="0"/>
          </a:p>
          <a:p>
            <a:pPr algn="just">
              <a:defRPr/>
            </a:pPr>
            <a:r>
              <a:rPr lang="es-MX" sz="2000" dirty="0"/>
              <a:t>La </a:t>
            </a:r>
            <a:r>
              <a:rPr lang="es-MX" sz="2000" dirty="0" smtClean="0"/>
              <a:t>Adquisición </a:t>
            </a:r>
            <a:r>
              <a:rPr lang="es-MX" sz="2000" dirty="0"/>
              <a:t>de la presente </a:t>
            </a:r>
            <a:r>
              <a:rPr lang="es-MX" sz="2000" dirty="0" smtClean="0"/>
              <a:t>Cobertura </a:t>
            </a:r>
            <a:r>
              <a:rPr lang="es-MX" sz="2000" dirty="0"/>
              <a:t>deberá </a:t>
            </a:r>
            <a:r>
              <a:rPr lang="es-MX" sz="2000" dirty="0" smtClean="0"/>
              <a:t>ser con previa </a:t>
            </a:r>
            <a:r>
              <a:rPr lang="es-MX" sz="2000" dirty="0"/>
              <a:t>autorización de la Aseguradora y </a:t>
            </a:r>
            <a:r>
              <a:rPr lang="es-MX" sz="2000" dirty="0" smtClean="0"/>
              <a:t>contratarse </a:t>
            </a:r>
            <a:r>
              <a:rPr lang="es-MX" sz="2000" dirty="0"/>
              <a:t>con anterioridad a la manifestación de cualquier </a:t>
            </a:r>
            <a:r>
              <a:rPr lang="es-MX" sz="2000" dirty="0" smtClean="0"/>
              <a:t>padecimiento.</a:t>
            </a:r>
            <a:endParaRPr lang="es-MX" sz="2000" dirty="0"/>
          </a:p>
        </p:txBody>
      </p:sp>
      <p:pic>
        <p:nvPicPr>
          <p:cNvPr id="7" name="Imagen 1" descr="contra_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61955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2051720" y="1700808"/>
            <a:ext cx="22984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>
                <a:solidFill>
                  <a:schemeClr val="bg1"/>
                </a:solidFill>
              </a:rPr>
              <a:t>GRACIAS !</a:t>
            </a:r>
            <a:endParaRPr lang="es-MX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610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01175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" y="1635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2 Grupo"/>
          <p:cNvGrpSpPr/>
          <p:nvPr/>
        </p:nvGrpSpPr>
        <p:grpSpPr>
          <a:xfrm>
            <a:off x="288032" y="404664"/>
            <a:ext cx="8820472" cy="4320480"/>
            <a:chOff x="323528" y="620688"/>
            <a:chExt cx="8820472" cy="4320480"/>
          </a:xfrm>
        </p:grpSpPr>
        <p:sp>
          <p:nvSpPr>
            <p:cNvPr id="27" name="26 CuadroTexto"/>
            <p:cNvSpPr txBox="1"/>
            <p:nvPr/>
          </p:nvSpPr>
          <p:spPr>
            <a:xfrm>
              <a:off x="323528" y="2879065"/>
              <a:ext cx="8820472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3200" b="1" dirty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VIGENCIA DE LA PÓLIZA </a:t>
              </a:r>
              <a:endParaRPr lang="es-MX" sz="3200" b="1" dirty="0" smtClean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endParaRPr>
            </a:p>
            <a:p>
              <a:pPr algn="ctr"/>
              <a:endParaRPr lang="es-MX" sz="3200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endParaRPr>
            </a:p>
            <a:p>
              <a:pPr algn="ctr"/>
              <a:r>
                <a:rPr lang="es-MX" sz="3200" b="1" dirty="0" smtClean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DE </a:t>
              </a:r>
              <a:r>
                <a:rPr lang="es-MX" sz="3200" b="1" dirty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LAS 12:00 HRS. DEL </a:t>
              </a:r>
              <a:r>
                <a:rPr lang="es-MX" sz="3200" b="1" dirty="0" smtClean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01 </a:t>
              </a:r>
              <a:r>
                <a:rPr lang="es-MX" sz="3200" b="1" dirty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DE </a:t>
              </a:r>
              <a:r>
                <a:rPr lang="es-MX" sz="3200" b="1" dirty="0" smtClean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NOVIEMBRE 2016 </a:t>
              </a:r>
            </a:p>
            <a:p>
              <a:pPr algn="ctr"/>
              <a:r>
                <a:rPr lang="es-MX" sz="3200" b="1" dirty="0" smtClean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A </a:t>
              </a:r>
              <a:r>
                <a:rPr lang="es-MX" sz="3200" b="1" dirty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LAS 12:00 HRS. DEL </a:t>
              </a:r>
              <a:r>
                <a:rPr lang="es-MX" sz="3200" b="1" dirty="0" smtClean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01 </a:t>
              </a:r>
              <a:r>
                <a:rPr lang="es-MX" sz="3200" b="1" dirty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DE </a:t>
              </a:r>
              <a:r>
                <a:rPr lang="es-MX" sz="3200" b="1" dirty="0" smtClean="0">
                  <a:solidFill>
                    <a:schemeClr val="accent1">
                      <a:lumMod val="50000"/>
                    </a:schemeClr>
                  </a:solidFill>
                  <a:latin typeface="Franklin Gothic Book" panose="020B0503020102020204" pitchFamily="34" charset="0"/>
                  <a:ea typeface="ＭＳ Ｐゴシック" pitchFamily="-84" charset="-128"/>
                  <a:cs typeface="ＭＳ Ｐゴシック" charset="0"/>
                </a:rPr>
                <a:t>NOVIEMBRE 2018</a:t>
              </a:r>
              <a:endParaRPr lang="es-MX" sz="3200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endParaRPr>
            </a:p>
          </p:txBody>
        </p:sp>
        <p:pic>
          <p:nvPicPr>
            <p:cNvPr id="6" name="5 Imagen" descr="cid:image003.png@01CFABF7.1797A640"/>
            <p:cNvPicPr/>
            <p:nvPr/>
          </p:nvPicPr>
          <p:blipFill>
            <a:blip r:embed="rId3" r:link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5168" y="620688"/>
              <a:ext cx="1254249" cy="13780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2 Cuadro de texto"/>
            <p:cNvSpPr txBox="1"/>
            <p:nvPr/>
          </p:nvSpPr>
          <p:spPr>
            <a:xfrm>
              <a:off x="1043608" y="2204864"/>
              <a:ext cx="7416823" cy="388044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0"/>
                </a:spcAft>
              </a:pPr>
              <a:r>
                <a:rPr lang="es-MX" sz="2400" dirty="0">
                  <a:effectLst/>
                  <a:latin typeface="Cooper Black"/>
                  <a:ea typeface="Calibri"/>
                  <a:cs typeface="Times New Roman"/>
                </a:rPr>
                <a:t>SEGURO DE GASTOS </a:t>
              </a:r>
              <a:r>
                <a:rPr lang="es-MX" sz="2400" dirty="0" smtClean="0">
                  <a:effectLst/>
                  <a:latin typeface="Cooper Black"/>
                  <a:ea typeface="Calibri"/>
                  <a:cs typeface="Times New Roman"/>
                </a:rPr>
                <a:t>MÉDICOS </a:t>
              </a:r>
              <a:r>
                <a:rPr lang="es-MX" sz="2400" dirty="0">
                  <a:effectLst/>
                  <a:latin typeface="Cooper Black"/>
                  <a:ea typeface="Calibri"/>
                  <a:cs typeface="Times New Roman"/>
                </a:rPr>
                <a:t>MAYORES</a:t>
              </a:r>
              <a:endParaRPr lang="es-MX" sz="3600" dirty="0">
                <a:effectLst/>
                <a:ea typeface="Calibri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317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01175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" y="-5431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9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648072"/>
          </a:xfrm>
        </p:spPr>
        <p:txBody>
          <a:bodyPr>
            <a:noAutofit/>
          </a:bodyPr>
          <a:lstStyle/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ESTRUCTURA DE LA POBLACIÓN ASEGURADA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latin typeface="Franklin Gothic Book" panose="020B0503020102020204" pitchFamily="34" charset="0"/>
              <a:ea typeface="ＭＳ Ｐゴシック" pitchFamily="-84" charset="-128"/>
              <a:cs typeface="ＭＳ Ｐゴシック" charset="0"/>
            </a:endParaRPr>
          </a:p>
        </p:txBody>
      </p:sp>
      <p:sp>
        <p:nvSpPr>
          <p:cNvPr id="16" name="7 Subtítulo"/>
          <p:cNvSpPr txBox="1">
            <a:spLocks/>
          </p:cNvSpPr>
          <p:nvPr/>
        </p:nvSpPr>
        <p:spPr>
          <a:xfrm>
            <a:off x="4816475" y="1238578"/>
            <a:ext cx="4220022" cy="238918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l">
              <a:defRPr/>
            </a:pP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1. Eméritos.</a:t>
            </a:r>
          </a:p>
          <a:p>
            <a:pPr marL="0" lvl="1" algn="l">
              <a:defRPr/>
            </a:pP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2. Funcionarios del Staff, Directores Generales, Junta de Gobierno.</a:t>
            </a:r>
          </a:p>
          <a:p>
            <a:pPr marL="0" lvl="1" algn="l">
              <a:defRPr/>
            </a:pP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3. Funcionarios: Directores, Subdirectores, etc.</a:t>
            </a:r>
          </a:p>
          <a:p>
            <a:pPr marL="0" lvl="1" algn="l">
              <a:defRPr/>
            </a:pP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4. Secretarios </a:t>
            </a: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Administrativos </a:t>
            </a: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 y/o  Jefes </a:t>
            </a: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de           Unidad Administrativa.</a:t>
            </a:r>
          </a:p>
          <a:p>
            <a:pPr marL="0" lvl="1" algn="l">
              <a:defRPr/>
            </a:pP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5. Taller Coreográfico.</a:t>
            </a:r>
          </a:p>
          <a:p>
            <a:pPr marL="0" lvl="1" algn="l">
              <a:defRPr/>
            </a:pP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6. Grupo de Teatro.</a:t>
            </a:r>
          </a:p>
          <a:p>
            <a:pPr marL="0" lvl="1" algn="l">
              <a:defRPr/>
            </a:pP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7. Académicos adscritos a Ensenada Baja California.</a:t>
            </a:r>
          </a:p>
          <a:p>
            <a:pPr marL="0" lvl="1" algn="l">
              <a:defRPr/>
            </a:pP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8. Becarios con cobertura internacional.</a:t>
            </a:r>
          </a:p>
          <a:p>
            <a:pPr marL="0" lvl="1" algn="l">
              <a:defRPr/>
            </a:pPr>
            <a:r>
              <a:rPr lang="es-MX" sz="1500" dirty="0" smtClean="0">
                <a:solidFill>
                  <a:schemeClr val="tx1"/>
                </a:solidFill>
                <a:latin typeface="Franklin Gothic Book" panose="020B0503020102020204" pitchFamily="34" charset="0"/>
                <a:ea typeface="ＭＳ Ｐゴシック" pitchFamily="-84" charset="-128"/>
              </a:rPr>
              <a:t>9. Académicos retirados de tiempo completo.</a:t>
            </a:r>
          </a:p>
          <a:p>
            <a:pPr marL="285750" indent="-285750" algn="just">
              <a:defRPr/>
            </a:pPr>
            <a:endParaRPr lang="es-MX" sz="1600" dirty="0">
              <a:latin typeface="+mj-lt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340768"/>
            <a:ext cx="401191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3419872" y="2060848"/>
            <a:ext cx="1133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UNAM 1 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4943990" y="3627766"/>
            <a:ext cx="37324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>
                <a:latin typeface="Franklin Gothic Book" panose="020B0503020102020204" pitchFamily="34" charset="0"/>
              </a:rPr>
              <a:t>1. Asignatura 40 horas</a:t>
            </a:r>
          </a:p>
          <a:p>
            <a:r>
              <a:rPr lang="es-MX" sz="1400" dirty="0">
                <a:latin typeface="Franklin Gothic Book" panose="020B0503020102020204" pitchFamily="34" charset="0"/>
              </a:rPr>
              <a:t>2. Retirados de Asignatura</a:t>
            </a:r>
          </a:p>
          <a:p>
            <a:r>
              <a:rPr lang="es-MX" sz="1400" dirty="0">
                <a:latin typeface="Franklin Gothic Book" panose="020B0503020102020204" pitchFamily="34" charset="0"/>
              </a:rPr>
              <a:t>3. Asignatura </a:t>
            </a:r>
            <a:r>
              <a:rPr lang="es-MX" sz="1400" dirty="0">
                <a:latin typeface="Franklin Gothic Book" panose="020B0503020102020204" pitchFamily="34" charset="0"/>
              </a:rPr>
              <a:t>de – 40 </a:t>
            </a:r>
            <a:r>
              <a:rPr lang="es-MX" sz="1400" dirty="0">
                <a:latin typeface="Franklin Gothic Book" panose="020B0503020102020204" pitchFamily="34" charset="0"/>
              </a:rPr>
              <a:t>horas</a:t>
            </a:r>
            <a:endParaRPr lang="es-MX" sz="1400" dirty="0">
              <a:latin typeface="Franklin Gothic Book" panose="020B0503020102020204" pitchFamily="34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072" y="3501008"/>
            <a:ext cx="373889" cy="1169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20 CuadroTexto"/>
          <p:cNvSpPr txBox="1"/>
          <p:nvPr/>
        </p:nvSpPr>
        <p:spPr>
          <a:xfrm>
            <a:off x="3510364" y="3789040"/>
            <a:ext cx="1133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UNAM 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2 </a:t>
            </a:r>
            <a:endParaRPr lang="es-MX" sz="2000" b="1" dirty="0">
              <a:solidFill>
                <a:schemeClr val="accent1">
                  <a:lumMod val="50000"/>
                </a:schemeClr>
              </a:solidFill>
              <a:latin typeface="Franklin Gothic Book" panose="020B0503020102020204" pitchFamily="34" charset="0"/>
              <a:ea typeface="ＭＳ Ｐゴシック" pitchFamily="-84" charset="-128"/>
              <a:cs typeface="ＭＳ Ｐゴシック" charset="0"/>
            </a:endParaRPr>
          </a:p>
        </p:txBody>
      </p:sp>
      <p:sp>
        <p:nvSpPr>
          <p:cNvPr id="22" name="21 Abrir llave"/>
          <p:cNvSpPr/>
          <p:nvPr/>
        </p:nvSpPr>
        <p:spPr>
          <a:xfrm>
            <a:off x="3275856" y="1124744"/>
            <a:ext cx="216024" cy="3348038"/>
          </a:xfrm>
          <a:prstGeom prst="leftBrac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004048" y="4647907"/>
            <a:ext cx="338437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s-MX" sz="1400" dirty="0" smtClean="0">
                <a:latin typeface="Franklin Gothic Book" panose="020B0503020102020204" pitchFamily="34" charset="0"/>
                <a:ea typeface="ＭＳ Ｐゴシック" pitchFamily="-84" charset="-128"/>
              </a:rPr>
              <a:t>1. Jubilados/Pensionados</a:t>
            </a:r>
            <a:r>
              <a:rPr lang="es-MX" sz="1400" dirty="0">
                <a:latin typeface="Franklin Gothic Book" panose="020B0503020102020204" pitchFamily="34" charset="0"/>
                <a:ea typeface="ＭＳ Ｐゴシック" pitchFamily="-84" charset="-128"/>
              </a:rPr>
              <a:t>.</a:t>
            </a:r>
          </a:p>
          <a:p>
            <a:pPr>
              <a:defRPr/>
            </a:pPr>
            <a:r>
              <a:rPr lang="es-MX" sz="1400" dirty="0" smtClean="0">
                <a:latin typeface="Franklin Gothic Book" panose="020B0503020102020204" pitchFamily="34" charset="0"/>
                <a:ea typeface="ＭＳ Ｐゴシック" pitchFamily="-84" charset="-128"/>
              </a:rPr>
              <a:t>2. Hijos </a:t>
            </a:r>
            <a:r>
              <a:rPr lang="es-MX" sz="1400" dirty="0">
                <a:latin typeface="Franklin Gothic Book" panose="020B0503020102020204" pitchFamily="34" charset="0"/>
                <a:ea typeface="ＭＳ Ｐゴシック" pitchFamily="-84" charset="-128"/>
              </a:rPr>
              <a:t>mayores de 25 años.</a:t>
            </a:r>
          </a:p>
          <a:p>
            <a:pPr>
              <a:defRPr/>
            </a:pPr>
            <a:r>
              <a:rPr lang="es-MX" sz="1400" dirty="0" smtClean="0">
                <a:latin typeface="Franklin Gothic Book" panose="020B0503020102020204" pitchFamily="34" charset="0"/>
                <a:ea typeface="ＭＳ Ｐゴシック" pitchFamily="-84" charset="-128"/>
              </a:rPr>
              <a:t>3. Excesos</a:t>
            </a:r>
            <a:r>
              <a:rPr lang="es-MX" sz="1400" dirty="0">
                <a:latin typeface="Franklin Gothic Book" panose="020B0503020102020204" pitchFamily="34" charset="0"/>
                <a:ea typeface="ＭＳ Ｐゴシック" pitchFamily="-84" charset="-128"/>
              </a:rPr>
              <a:t>.</a:t>
            </a:r>
          </a:p>
          <a:p>
            <a:pPr>
              <a:defRPr/>
            </a:pPr>
            <a:r>
              <a:rPr lang="es-MX" sz="1400" dirty="0" smtClean="0">
                <a:latin typeface="Franklin Gothic Book" panose="020B0503020102020204" pitchFamily="34" charset="0"/>
                <a:ea typeface="ＭＳ Ｐゴシック" pitchFamily="-84" charset="-128"/>
              </a:rPr>
              <a:t>4. Personal </a:t>
            </a:r>
            <a:r>
              <a:rPr lang="es-MX" sz="1400" dirty="0">
                <a:latin typeface="Franklin Gothic Book" panose="020B0503020102020204" pitchFamily="34" charset="0"/>
                <a:ea typeface="ＭＳ Ｐゴシック" pitchFamily="-84" charset="-128"/>
              </a:rPr>
              <a:t>de Confianza.</a:t>
            </a:r>
          </a:p>
          <a:p>
            <a:pPr>
              <a:defRPr/>
            </a:pPr>
            <a:r>
              <a:rPr lang="es-MX" sz="1400" dirty="0" smtClean="0">
                <a:latin typeface="Franklin Gothic Book" panose="020B0503020102020204" pitchFamily="34" charset="0"/>
                <a:ea typeface="ＭＳ Ｐゴシック" pitchFamily="-84" charset="-128"/>
              </a:rPr>
              <a:t>5. OFUNAM</a:t>
            </a:r>
            <a:r>
              <a:rPr lang="es-MX" sz="1400" dirty="0">
                <a:latin typeface="Franklin Gothic Book" panose="020B0503020102020204" pitchFamily="34" charset="0"/>
                <a:ea typeface="ＭＳ Ｐゴシック" pitchFamily="-84" charset="-128"/>
              </a:rPr>
              <a:t>.</a:t>
            </a:r>
          </a:p>
          <a:p>
            <a:pPr>
              <a:defRPr/>
            </a:pPr>
            <a:r>
              <a:rPr lang="es-MX" sz="1400" dirty="0" smtClean="0">
                <a:latin typeface="Franklin Gothic Book" panose="020B0503020102020204" pitchFamily="34" charset="0"/>
                <a:ea typeface="ＭＳ Ｐゴシック" pitchFamily="-84" charset="-128"/>
              </a:rPr>
              <a:t>6. Posdoctorales</a:t>
            </a:r>
            <a:r>
              <a:rPr lang="es-MX" sz="1400" dirty="0">
                <a:latin typeface="Franklin Gothic Book" panose="020B0503020102020204" pitchFamily="34" charset="0"/>
                <a:ea typeface="ＭＳ Ｐゴシック" pitchFamily="-84" charset="-128"/>
              </a:rPr>
              <a:t>.</a:t>
            </a:r>
          </a:p>
          <a:p>
            <a:pPr>
              <a:defRPr/>
            </a:pPr>
            <a:r>
              <a:rPr lang="es-MX" sz="1400" dirty="0" smtClean="0">
                <a:latin typeface="Franklin Gothic Book" panose="020B0503020102020204" pitchFamily="34" charset="0"/>
                <a:ea typeface="ＭＳ Ｐゴシック" pitchFamily="-84" charset="-128"/>
              </a:rPr>
              <a:t>7. Fundación </a:t>
            </a:r>
            <a:r>
              <a:rPr lang="es-MX" sz="1400" dirty="0">
                <a:latin typeface="Franklin Gothic Book" panose="020B0503020102020204" pitchFamily="34" charset="0"/>
                <a:ea typeface="ＭＳ Ｐゴシック" pitchFamily="-84" charset="-128"/>
              </a:rPr>
              <a:t>UNAM.</a:t>
            </a:r>
          </a:p>
          <a:p>
            <a:endParaRPr lang="es-MX" dirty="0"/>
          </a:p>
        </p:txBody>
      </p:sp>
      <p:sp>
        <p:nvSpPr>
          <p:cNvPr id="18" name="17 CuadroTexto"/>
          <p:cNvSpPr txBox="1"/>
          <p:nvPr/>
        </p:nvSpPr>
        <p:spPr>
          <a:xfrm>
            <a:off x="1331640" y="5196825"/>
            <a:ext cx="1829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B) POTESTATIVAS</a:t>
            </a:r>
          </a:p>
        </p:txBody>
      </p:sp>
      <p:sp>
        <p:nvSpPr>
          <p:cNvPr id="25" name="24 Cheurón"/>
          <p:cNvSpPr/>
          <p:nvPr/>
        </p:nvSpPr>
        <p:spPr>
          <a:xfrm>
            <a:off x="4511072" y="4797153"/>
            <a:ext cx="373889" cy="1296144"/>
          </a:xfrm>
          <a:prstGeom prst="chevr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26" name="25 Abrir llave"/>
          <p:cNvSpPr/>
          <p:nvPr/>
        </p:nvSpPr>
        <p:spPr>
          <a:xfrm>
            <a:off x="1115616" y="1238577"/>
            <a:ext cx="432049" cy="4710703"/>
          </a:xfrm>
          <a:prstGeom prst="leftBrace">
            <a:avLst/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19" name="18 CuadroTexto"/>
          <p:cNvSpPr txBox="1"/>
          <p:nvPr/>
        </p:nvSpPr>
        <p:spPr>
          <a:xfrm>
            <a:off x="1331640" y="2636912"/>
            <a:ext cx="19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A)  OBLIGATORIAS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346038" y="838486"/>
            <a:ext cx="513410" cy="5000215"/>
          </a:xfrm>
          <a:prstGeom prst="rect">
            <a:avLst/>
          </a:prstGeom>
          <a:noFill/>
        </p:spPr>
        <p:txBody>
          <a:bodyPr vert="wordArtVert" wrap="none" rtlCol="0">
            <a:spAutoFit/>
          </a:bodyPr>
          <a:lstStyle/>
          <a:p>
            <a:pPr>
              <a:defRPr/>
            </a:pPr>
            <a:r>
              <a:rPr lang="es-MX" dirty="0"/>
              <a:t> </a:t>
            </a:r>
            <a:r>
              <a:rPr lang="es-MX" b="1" dirty="0" smtClean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PÓLIZA GMM UNAM</a:t>
            </a:r>
            <a:endParaRPr lang="es-MX" dirty="0"/>
          </a:p>
        </p:txBody>
      </p:sp>
      <p:sp>
        <p:nvSpPr>
          <p:cNvPr id="29" name="28 Cerrar llave"/>
          <p:cNvSpPr/>
          <p:nvPr/>
        </p:nvSpPr>
        <p:spPr>
          <a:xfrm>
            <a:off x="7456488" y="3892029"/>
            <a:ext cx="128587" cy="473075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 dirty="0"/>
          </a:p>
        </p:txBody>
      </p:sp>
      <p:sp>
        <p:nvSpPr>
          <p:cNvPr id="24" name="23 CuadroTexto"/>
          <p:cNvSpPr txBox="1"/>
          <p:nvPr/>
        </p:nvSpPr>
        <p:spPr>
          <a:xfrm>
            <a:off x="7658812" y="3985319"/>
            <a:ext cx="14496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b="1" dirty="0" smtClean="0">
                <a:solidFill>
                  <a:schemeClr val="accent1">
                    <a:lumMod val="50000"/>
                  </a:schemeClr>
                </a:solidFill>
              </a:rPr>
              <a:t>CONTRIBUTORIO</a:t>
            </a:r>
            <a:endParaRPr lang="es-MX" dirty="0"/>
          </a:p>
        </p:txBody>
      </p:sp>
      <p:sp>
        <p:nvSpPr>
          <p:cNvPr id="27" name="26 CuadroTexto"/>
          <p:cNvSpPr txBox="1"/>
          <p:nvPr/>
        </p:nvSpPr>
        <p:spPr>
          <a:xfrm>
            <a:off x="35496" y="6597352"/>
            <a:ext cx="92370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VIGENCIA DE LA PÓLIZA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 DE </a:t>
            </a: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LAS 12:00 HRS. DEL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01 </a:t>
            </a: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DE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NOVIEMBRE 2016 </a:t>
            </a: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A LAS 12:00 HRS. DEL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01 </a:t>
            </a: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DE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  <a:latin typeface="Franklin Gothic Book" panose="020B0503020102020204" pitchFamily="34" charset="0"/>
                <a:ea typeface="ＭＳ Ｐゴシック" pitchFamily="-84" charset="-128"/>
                <a:cs typeface="ＭＳ Ｐゴシック" charset="0"/>
              </a:rPr>
              <a:t>NOVIEMBRE 2018</a:t>
            </a:r>
            <a:endParaRPr lang="es-MX" sz="1200" b="1" dirty="0">
              <a:solidFill>
                <a:schemeClr val="accent1">
                  <a:lumMod val="50000"/>
                </a:schemeClr>
              </a:solidFill>
              <a:latin typeface="Franklin Gothic Book" panose="020B0503020102020204" pitchFamily="34" charset="0"/>
              <a:ea typeface="ＭＳ Ｐゴシック" pitchFamily="-84" charset="-128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65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49" y="6476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" name="8 Grupo"/>
          <p:cNvGrpSpPr/>
          <p:nvPr/>
        </p:nvGrpSpPr>
        <p:grpSpPr>
          <a:xfrm>
            <a:off x="215500" y="1469144"/>
            <a:ext cx="8403775" cy="1292662"/>
            <a:chOff x="215500" y="1325128"/>
            <a:chExt cx="8403775" cy="1292662"/>
          </a:xfrm>
        </p:grpSpPr>
        <p:sp>
          <p:nvSpPr>
            <p:cNvPr id="6" name="5 CuadroTexto"/>
            <p:cNvSpPr txBox="1"/>
            <p:nvPr/>
          </p:nvSpPr>
          <p:spPr>
            <a:xfrm>
              <a:off x="215500" y="1325128"/>
              <a:ext cx="8403775" cy="12926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285750" indent="-285750" algn="just">
                <a:buFont typeface="Arial" panose="020B0604020202020204" pitchFamily="34" charset="0"/>
                <a:buChar char="•"/>
                <a:defRPr/>
              </a:pPr>
              <a:r>
                <a:rPr lang="es-MX" sz="1500" b="1" dirty="0" smtClean="0">
                  <a:solidFill>
                    <a:schemeClr val="accent1">
                      <a:lumMod val="50000"/>
                    </a:schemeClr>
                  </a:solidFill>
                </a:rPr>
                <a:t> ACADÉMICO </a:t>
              </a:r>
              <a:r>
                <a:rPr lang="es-MX" sz="1500" b="1" dirty="0">
                  <a:solidFill>
                    <a:schemeClr val="accent1">
                      <a:lumMod val="50000"/>
                    </a:schemeClr>
                  </a:solidFill>
                </a:rPr>
                <a:t>EMÉRITO</a:t>
              </a:r>
            </a:p>
            <a:p>
              <a:pPr lvl="1" algn="just">
                <a:defRPr/>
              </a:pPr>
              <a:r>
                <a:rPr lang="es-MX" sz="1500" b="1" dirty="0">
                  <a:solidFill>
                    <a:schemeClr val="accent1">
                      <a:lumMod val="50000"/>
                    </a:schemeClr>
                  </a:solidFill>
                </a:rPr>
                <a:t>Suma asegurada:              </a:t>
              </a:r>
              <a:r>
                <a:rPr lang="es-MX" sz="1500" b="1" dirty="0" smtClean="0">
                  <a:solidFill>
                    <a:schemeClr val="accent1">
                      <a:lumMod val="50000"/>
                    </a:schemeClr>
                  </a:solidFill>
                </a:rPr>
                <a:t> </a:t>
              </a:r>
              <a:r>
                <a:rPr lang="es-MX" sz="1400" dirty="0" smtClean="0"/>
                <a:t>$ 1,100,000            </a:t>
              </a:r>
              <a:r>
                <a:rPr lang="es-MX" sz="1400" b="1" dirty="0" smtClean="0"/>
                <a:t>                   </a:t>
              </a:r>
              <a:r>
                <a:rPr lang="es-MX" sz="1400" dirty="0" smtClean="0"/>
                <a:t>  </a:t>
              </a:r>
              <a:r>
                <a:rPr lang="es-MX" sz="1400" dirty="0"/>
                <a:t>$    8,500                                     </a:t>
              </a:r>
            </a:p>
            <a:p>
              <a:pPr lvl="1" algn="just">
                <a:defRPr/>
              </a:pPr>
              <a:r>
                <a:rPr lang="es-MX" sz="1500" b="1" dirty="0">
                  <a:solidFill>
                    <a:schemeClr val="accent1">
                      <a:lumMod val="50000"/>
                    </a:schemeClr>
                  </a:solidFill>
                </a:rPr>
                <a:t>Maternidad:                       </a:t>
              </a:r>
              <a:r>
                <a:rPr lang="es-MX" sz="1400" dirty="0"/>
                <a:t>$  </a:t>
              </a:r>
              <a:r>
                <a:rPr lang="es-MX" sz="1400" dirty="0" smtClean="0"/>
                <a:t>  </a:t>
              </a:r>
              <a:r>
                <a:rPr lang="es-MX" sz="1400" dirty="0"/>
                <a:t>100,000 </a:t>
              </a:r>
              <a:r>
                <a:rPr lang="es-MX" sz="1400" dirty="0" smtClean="0"/>
                <a:t>                                 $    9,350                                   </a:t>
              </a:r>
              <a:r>
                <a:rPr lang="es-MX" sz="1400" b="1" dirty="0">
                  <a:solidFill>
                    <a:schemeClr val="accent1">
                      <a:lumMod val="50000"/>
                    </a:schemeClr>
                  </a:solidFill>
                </a:rPr>
                <a:t>$0  Hospitales SEDE </a:t>
              </a:r>
              <a:endParaRPr lang="es-MX" sz="14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lvl="1" algn="just">
                <a:defRPr/>
              </a:pPr>
              <a:r>
                <a:rPr lang="es-MX" sz="1500" b="1" dirty="0">
                  <a:solidFill>
                    <a:schemeClr val="accent1">
                      <a:lumMod val="50000"/>
                    </a:schemeClr>
                  </a:solidFill>
                </a:rPr>
                <a:t>Enfermedades Crónicas:  </a:t>
              </a:r>
              <a:r>
                <a:rPr lang="es-MX" sz="1400" dirty="0"/>
                <a:t>$   </a:t>
              </a:r>
              <a:r>
                <a:rPr lang="es-MX" sz="1400" dirty="0" smtClean="0"/>
                <a:t> 100,000     Adicionales       $            </a:t>
              </a:r>
              <a:r>
                <a:rPr lang="es-MX" sz="1400" dirty="0"/>
                <a:t>0</a:t>
              </a:r>
            </a:p>
            <a:p>
              <a:endParaRPr lang="es-MX" dirty="0"/>
            </a:p>
          </p:txBody>
        </p:sp>
        <p:sp>
          <p:nvSpPr>
            <p:cNvPr id="7" name="6 Cerrar llave"/>
            <p:cNvSpPr/>
            <p:nvPr/>
          </p:nvSpPr>
          <p:spPr>
            <a:xfrm>
              <a:off x="4716016" y="1524397"/>
              <a:ext cx="100012" cy="752475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  <p:sp>
          <p:nvSpPr>
            <p:cNvPr id="8" name="7 Flecha derecha"/>
            <p:cNvSpPr/>
            <p:nvPr/>
          </p:nvSpPr>
          <p:spPr>
            <a:xfrm>
              <a:off x="5796136" y="1700809"/>
              <a:ext cx="969963" cy="50405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</p:grpSp>
      <p:grpSp>
        <p:nvGrpSpPr>
          <p:cNvPr id="14" name="13 Grupo"/>
          <p:cNvGrpSpPr/>
          <p:nvPr/>
        </p:nvGrpSpPr>
        <p:grpSpPr>
          <a:xfrm>
            <a:off x="212375" y="3140968"/>
            <a:ext cx="8246681" cy="1061829"/>
            <a:chOff x="212375" y="2476932"/>
            <a:chExt cx="8246681" cy="1061829"/>
          </a:xfrm>
        </p:grpSpPr>
        <p:sp>
          <p:nvSpPr>
            <p:cNvPr id="10" name="9 CuadroTexto"/>
            <p:cNvSpPr txBox="1"/>
            <p:nvPr/>
          </p:nvSpPr>
          <p:spPr>
            <a:xfrm>
              <a:off x="212375" y="2476932"/>
              <a:ext cx="8246681" cy="106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just">
                <a:defRPr/>
              </a:pPr>
              <a:endParaRPr lang="es-MX" b="1" dirty="0" smtClean="0">
                <a:solidFill>
                  <a:schemeClr val="accent1">
                    <a:lumMod val="50000"/>
                  </a:schemeClr>
                </a:solidFill>
              </a:endParaRPr>
            </a:p>
            <a:p>
              <a:pPr lvl="1" algn="just">
                <a:defRPr/>
              </a:pPr>
              <a:r>
                <a:rPr lang="es-MX" sz="1500" b="1" dirty="0" smtClean="0">
                  <a:solidFill>
                    <a:schemeClr val="accent1">
                      <a:lumMod val="50000"/>
                    </a:schemeClr>
                  </a:solidFill>
                </a:rPr>
                <a:t>Suma </a:t>
              </a:r>
              <a:r>
                <a:rPr lang="es-MX" sz="1500" b="1" dirty="0">
                  <a:solidFill>
                    <a:schemeClr val="accent1">
                      <a:lumMod val="50000"/>
                    </a:schemeClr>
                  </a:solidFill>
                </a:rPr>
                <a:t>asegurada</a:t>
              </a:r>
              <a:r>
                <a:rPr lang="es-MX" sz="1400" b="1" dirty="0" smtClean="0"/>
                <a:t>:	               </a:t>
              </a:r>
              <a:r>
                <a:rPr lang="es-MX" sz="1400" dirty="0" smtClean="0"/>
                <a:t>$</a:t>
              </a:r>
              <a:r>
                <a:rPr lang="es-MX" sz="1400" dirty="0"/>
                <a:t>850,000                                       $    8,500                                   </a:t>
              </a:r>
            </a:p>
            <a:p>
              <a:pPr lvl="1" algn="just">
                <a:defRPr/>
              </a:pPr>
              <a:r>
                <a:rPr lang="es-MX" sz="1500" b="1" dirty="0">
                  <a:solidFill>
                    <a:schemeClr val="accent1">
                      <a:lumMod val="50000"/>
                    </a:schemeClr>
                  </a:solidFill>
                </a:rPr>
                <a:t>Maternidad</a:t>
              </a:r>
              <a:r>
                <a:rPr lang="es-MX" sz="1400" b="1" dirty="0">
                  <a:solidFill>
                    <a:schemeClr val="accent1">
                      <a:lumMod val="50000"/>
                    </a:schemeClr>
                  </a:solidFill>
                </a:rPr>
                <a:t>:</a:t>
              </a:r>
              <a:r>
                <a:rPr lang="es-MX" sz="1400" b="1" dirty="0"/>
                <a:t>                         </a:t>
              </a:r>
              <a:r>
                <a:rPr lang="es-MX" sz="1400" dirty="0"/>
                <a:t>$100,000 </a:t>
              </a:r>
              <a:r>
                <a:rPr lang="es-MX" sz="1400" dirty="0" smtClean="0"/>
                <a:t>                                      $    </a:t>
              </a:r>
              <a:r>
                <a:rPr lang="es-MX" sz="1400" dirty="0"/>
                <a:t>9,350                                 </a:t>
              </a:r>
              <a:r>
                <a:rPr lang="es-MX" sz="1400" b="1" dirty="0">
                  <a:solidFill>
                    <a:schemeClr val="accent1">
                      <a:lumMod val="50000"/>
                    </a:schemeClr>
                  </a:solidFill>
                </a:rPr>
                <a:t>$0  Hospitales SEDE</a:t>
              </a:r>
              <a:endParaRPr lang="es-MX" sz="14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lvl="1" algn="just">
                <a:defRPr/>
              </a:pPr>
              <a:r>
                <a:rPr lang="es-MX" sz="1500" b="1" dirty="0">
                  <a:solidFill>
                    <a:schemeClr val="accent1">
                      <a:lumMod val="50000"/>
                    </a:schemeClr>
                  </a:solidFill>
                </a:rPr>
                <a:t>Enfermedades Crónicas</a:t>
              </a:r>
              <a:r>
                <a:rPr lang="es-MX" sz="1400" b="1" dirty="0"/>
                <a:t>:  </a:t>
              </a:r>
              <a:r>
                <a:rPr lang="es-MX" sz="1400" dirty="0"/>
                <a:t>$100,000      </a:t>
              </a:r>
              <a:r>
                <a:rPr lang="es-MX" sz="1400" dirty="0" smtClean="0"/>
                <a:t>   Adicionales</a:t>
              </a:r>
              <a:r>
                <a:rPr lang="es-MX" sz="1400" dirty="0"/>
                <a:t>	  </a:t>
              </a:r>
              <a:r>
                <a:rPr lang="es-MX" sz="1400" dirty="0" smtClean="0"/>
                <a:t>$           </a:t>
              </a:r>
              <a:r>
                <a:rPr lang="es-MX" sz="1400" dirty="0"/>
                <a:t>0	</a:t>
              </a:r>
            </a:p>
          </p:txBody>
        </p:sp>
        <p:sp>
          <p:nvSpPr>
            <p:cNvPr id="11" name="10 Cerrar llave"/>
            <p:cNvSpPr/>
            <p:nvPr/>
          </p:nvSpPr>
          <p:spPr>
            <a:xfrm>
              <a:off x="4716016" y="2748533"/>
              <a:ext cx="100012" cy="752475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  <p:sp>
          <p:nvSpPr>
            <p:cNvPr id="13" name="12 Flecha derecha"/>
            <p:cNvSpPr/>
            <p:nvPr/>
          </p:nvSpPr>
          <p:spPr>
            <a:xfrm>
              <a:off x="5796136" y="2924945"/>
              <a:ext cx="1008112" cy="50405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</p:grpSp>
      <p:sp>
        <p:nvSpPr>
          <p:cNvPr id="16" name="15 Rectángulo"/>
          <p:cNvSpPr/>
          <p:nvPr/>
        </p:nvSpPr>
        <p:spPr>
          <a:xfrm>
            <a:off x="323527" y="2636912"/>
            <a:ext cx="88204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</a:rPr>
              <a:t>Funcionarios del Staff, Directores Generales,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</a:rPr>
              <a:t>Junta </a:t>
            </a: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</a:rPr>
              <a:t>de Gobierno, Funcionarios: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</a:rPr>
              <a:t>Directores</a:t>
            </a: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</a:rPr>
              <a:t>Subdirectores</a:t>
            </a: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</a:rPr>
              <a:t>Secretarios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</a:rPr>
              <a:t>Administrativos </a:t>
            </a: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</a:rPr>
              <a:t>y/o </a:t>
            </a:r>
            <a:r>
              <a:rPr lang="es-MX" sz="1200" b="1" dirty="0" smtClean="0">
                <a:solidFill>
                  <a:schemeClr val="accent1">
                    <a:lumMod val="50000"/>
                  </a:schemeClr>
                </a:solidFill>
              </a:rPr>
              <a:t>Jefes </a:t>
            </a:r>
            <a:r>
              <a:rPr lang="es-MX" sz="1200" b="1" dirty="0">
                <a:solidFill>
                  <a:schemeClr val="accent1">
                    <a:lumMod val="50000"/>
                  </a:schemeClr>
                </a:solidFill>
              </a:rPr>
              <a:t>de Unidad Administrativa, Taller Coreográfico, Grupo de Teatro, Académicos adscritos a Ensenada Baja California, Becarios con cobertura internacional, Académicos retirados de tiempo completo.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95536" y="690191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chemeClr val="accent1">
                    <a:lumMod val="50000"/>
                  </a:schemeClr>
                </a:solidFill>
              </a:rPr>
              <a:t>UNAM 1</a:t>
            </a:r>
            <a:endParaRPr lang="es-MX" sz="40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9353" y="5075892"/>
            <a:ext cx="8929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b="1" dirty="0" smtClean="0">
                <a:solidFill>
                  <a:schemeClr val="accent1">
                    <a:lumMod val="50000"/>
                  </a:schemeClr>
                </a:solidFill>
              </a:rPr>
              <a:t>Cobertura </a:t>
            </a:r>
            <a:r>
              <a:rPr lang="es-MX" b="1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es-MX" b="1" dirty="0" smtClean="0">
                <a:solidFill>
                  <a:schemeClr val="accent1">
                    <a:lumMod val="50000"/>
                  </a:schemeClr>
                </a:solidFill>
              </a:rPr>
              <a:t>mplia Internacional  SA</a:t>
            </a:r>
            <a:r>
              <a:rPr lang="es-MX" b="1" dirty="0" smtClean="0"/>
              <a:t>  </a:t>
            </a:r>
            <a:r>
              <a:rPr lang="es-MX" dirty="0" smtClean="0"/>
              <a:t>100,000 </a:t>
            </a:r>
            <a:r>
              <a:rPr lang="es-MX" b="1" dirty="0" smtClean="0">
                <a:solidFill>
                  <a:schemeClr val="accent1">
                    <a:lumMod val="50000"/>
                  </a:schemeClr>
                </a:solidFill>
              </a:rPr>
              <a:t>USD 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dirty="0" smtClean="0"/>
              <a:t>                        </a:t>
            </a:r>
            <a:r>
              <a:rPr lang="es-MX" dirty="0" smtClean="0"/>
              <a:t>     </a:t>
            </a:r>
            <a:r>
              <a:rPr lang="es-MX" b="1" dirty="0" smtClean="0">
                <a:solidFill>
                  <a:schemeClr val="accent1">
                    <a:lumMod val="50000"/>
                  </a:schemeClr>
                </a:solidFill>
              </a:rPr>
              <a:t>Deducible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dirty="0" smtClean="0"/>
              <a:t>  </a:t>
            </a:r>
            <a:r>
              <a:rPr lang="es-MX" dirty="0" smtClean="0"/>
              <a:t>100</a:t>
            </a:r>
            <a:r>
              <a:rPr lang="es-MX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b="1" dirty="0" smtClean="0">
                <a:solidFill>
                  <a:schemeClr val="accent1">
                    <a:lumMod val="50000"/>
                  </a:schemeClr>
                </a:solidFill>
              </a:rPr>
              <a:t>USD    </a:t>
            </a:r>
            <a:endParaRPr lang="es-MX" dirty="0" smtClean="0"/>
          </a:p>
        </p:txBody>
      </p:sp>
      <p:grpSp>
        <p:nvGrpSpPr>
          <p:cNvPr id="23" name="22 Grupo"/>
          <p:cNvGrpSpPr/>
          <p:nvPr/>
        </p:nvGrpSpPr>
        <p:grpSpPr>
          <a:xfrm>
            <a:off x="107504" y="5157192"/>
            <a:ext cx="8722196" cy="720080"/>
            <a:chOff x="116545" y="5445224"/>
            <a:chExt cx="8722196" cy="720080"/>
          </a:xfrm>
        </p:grpSpPr>
        <p:sp>
          <p:nvSpPr>
            <p:cNvPr id="21" name="20 CuadroTexto"/>
            <p:cNvSpPr txBox="1"/>
            <p:nvPr/>
          </p:nvSpPr>
          <p:spPr>
            <a:xfrm>
              <a:off x="116545" y="5765194"/>
              <a:ext cx="87221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</a:rPr>
                <a:t>Investigadores  en Ensenada: SA  </a:t>
              </a:r>
              <a:r>
                <a:rPr lang="es-MX" dirty="0" smtClean="0"/>
                <a:t>50,000</a:t>
              </a:r>
              <a:r>
                <a:rPr lang="es-MX" b="1" dirty="0" smtClean="0"/>
                <a:t> </a:t>
              </a:r>
              <a:r>
                <a:rPr lang="es-MX" b="1" dirty="0" smtClean="0">
                  <a:solidFill>
                    <a:schemeClr val="accent1">
                      <a:lumMod val="50000"/>
                    </a:schemeClr>
                  </a:solidFill>
                </a:rPr>
                <a:t>USD</a:t>
              </a:r>
              <a:r>
                <a:rPr lang="es-MX" b="1" dirty="0" smtClean="0"/>
                <a:t>                               </a:t>
              </a:r>
              <a:r>
                <a:rPr lang="es-MX" b="1" dirty="0" smtClean="0">
                  <a:solidFill>
                    <a:schemeClr val="accent1">
                      <a:lumMod val="50000"/>
                    </a:schemeClr>
                  </a:solidFill>
                </a:rPr>
                <a:t>Deducible</a:t>
              </a:r>
              <a:r>
                <a:rPr lang="es-MX" b="1" dirty="0" smtClean="0"/>
                <a:t>  </a:t>
              </a:r>
              <a:r>
                <a:rPr lang="es-MX" b="1" dirty="0" smtClean="0"/>
                <a:t> </a:t>
              </a:r>
              <a:r>
                <a:rPr lang="es-MX" dirty="0" smtClean="0"/>
                <a:t>500</a:t>
              </a:r>
              <a:r>
                <a:rPr lang="es-MX" b="1" dirty="0" smtClean="0"/>
                <a:t> </a:t>
              </a:r>
              <a:r>
                <a:rPr lang="es-MX" b="1" dirty="0" smtClean="0">
                  <a:solidFill>
                    <a:schemeClr val="accent1">
                      <a:lumMod val="50000"/>
                    </a:schemeClr>
                  </a:solidFill>
                </a:rPr>
                <a:t>USD</a:t>
              </a:r>
            </a:p>
          </p:txBody>
        </p:sp>
        <p:pic>
          <p:nvPicPr>
            <p:cNvPr id="22" name="Picture 9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77259" y="5445224"/>
              <a:ext cx="831974" cy="3600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4" name="23 CuadroTexto"/>
          <p:cNvSpPr txBox="1"/>
          <p:nvPr/>
        </p:nvSpPr>
        <p:spPr>
          <a:xfrm>
            <a:off x="74860" y="4469050"/>
            <a:ext cx="3653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COBERTURA EN EL EXTRANJERO:</a:t>
            </a:r>
            <a:endParaRPr lang="es-MX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0" name="1 Título"/>
          <p:cNvSpPr>
            <a:spLocks noGrp="1"/>
          </p:cNvSpPr>
          <p:nvPr>
            <p:ph type="ctrTitle"/>
          </p:nvPr>
        </p:nvSpPr>
        <p:spPr>
          <a:xfrm>
            <a:off x="814387" y="188640"/>
            <a:ext cx="7772400" cy="504056"/>
          </a:xfrm>
        </p:spPr>
        <p:txBody>
          <a:bodyPr>
            <a:noAutofit/>
          </a:bodyPr>
          <a:lstStyle/>
          <a:p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ＭＳ Ｐゴシック" pitchFamily="-84" charset="-128"/>
                <a:cs typeface="Calibri" panose="020F0502020204030204" pitchFamily="34" charset="0"/>
              </a:rPr>
              <a:t>SUMA ASEGURADA Y DEDUCIBLE</a:t>
            </a:r>
            <a:endParaRPr lang="es-MX" sz="28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ＭＳ Ｐゴシック" pitchFamily="-84" charset="-128"/>
              <a:cs typeface="Calibri" panose="020F0502020204030204" pitchFamily="34" charset="0"/>
            </a:endParaRPr>
          </a:p>
        </p:txBody>
      </p:sp>
      <p:pic>
        <p:nvPicPr>
          <p:cNvPr id="28" name="Picture 9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218" y="5517232"/>
            <a:ext cx="831974" cy="360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19 Flecha abajo"/>
          <p:cNvSpPr/>
          <p:nvPr/>
        </p:nvSpPr>
        <p:spPr>
          <a:xfrm>
            <a:off x="4328176" y="1347157"/>
            <a:ext cx="2376264" cy="212920"/>
          </a:xfrm>
          <a:prstGeom prst="downArrow">
            <a:avLst>
              <a:gd name="adj1" fmla="val 79153"/>
              <a:gd name="adj2" fmla="val 4349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sz="1600" dirty="0" smtClean="0"/>
              <a:t>DEDUCIBLE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157399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01175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31" y="-1627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395536" y="690191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dirty="0" smtClean="0">
                <a:solidFill>
                  <a:schemeClr val="accent1">
                    <a:lumMod val="50000"/>
                  </a:schemeClr>
                </a:solidFill>
              </a:rPr>
              <a:t>UNAM 2</a:t>
            </a:r>
            <a:endParaRPr lang="es-MX" sz="4000" dirty="0"/>
          </a:p>
        </p:txBody>
      </p:sp>
      <p:grpSp>
        <p:nvGrpSpPr>
          <p:cNvPr id="3" name="2 Grupo"/>
          <p:cNvGrpSpPr/>
          <p:nvPr/>
        </p:nvGrpSpPr>
        <p:grpSpPr>
          <a:xfrm>
            <a:off x="395536" y="1647091"/>
            <a:ext cx="8177752" cy="1061829"/>
            <a:chOff x="395536" y="1484784"/>
            <a:chExt cx="8177752" cy="1061829"/>
          </a:xfrm>
        </p:grpSpPr>
        <p:sp>
          <p:nvSpPr>
            <p:cNvPr id="2" name="1 CuadroTexto"/>
            <p:cNvSpPr txBox="1"/>
            <p:nvPr/>
          </p:nvSpPr>
          <p:spPr>
            <a:xfrm>
              <a:off x="395536" y="1484784"/>
              <a:ext cx="8177752" cy="10618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1">
                <a:defRPr/>
              </a:pPr>
              <a:r>
                <a:rPr lang="es-MX" sz="1500" b="1" dirty="0">
                  <a:solidFill>
                    <a:schemeClr val="accent1">
                      <a:lumMod val="50000"/>
                    </a:schemeClr>
                  </a:solidFill>
                </a:rPr>
                <a:t>Suma Asegurada: </a:t>
              </a:r>
              <a:r>
                <a:rPr lang="es-MX" sz="1400" dirty="0"/>
                <a:t>$250,000                                                $  2, 500</a:t>
              </a:r>
            </a:p>
            <a:p>
              <a:pPr lvl="1">
                <a:defRPr/>
              </a:pPr>
              <a:r>
                <a:rPr lang="es-MX" sz="1500" b="1" dirty="0">
                  <a:solidFill>
                    <a:schemeClr val="accent1">
                      <a:lumMod val="50000"/>
                    </a:schemeClr>
                  </a:solidFill>
                </a:rPr>
                <a:t>Maternidad: </a:t>
              </a:r>
              <a:r>
                <a:rPr lang="es-MX" sz="1400" dirty="0"/>
                <a:t>$100,000. </a:t>
              </a:r>
              <a:r>
                <a:rPr lang="es-MX" sz="1400" dirty="0" smtClean="0"/>
                <a:t>                                                        $  </a:t>
              </a:r>
              <a:r>
                <a:rPr lang="es-MX" sz="1400" dirty="0"/>
                <a:t>2, 750                                   </a:t>
              </a:r>
              <a:r>
                <a:rPr lang="es-MX" sz="1400" b="1" dirty="0">
                  <a:solidFill>
                    <a:schemeClr val="accent1">
                      <a:lumMod val="50000"/>
                    </a:schemeClr>
                  </a:solidFill>
                </a:rPr>
                <a:t>$0  Hospitales SEDE</a:t>
              </a:r>
              <a:endParaRPr lang="es-MX" sz="14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lvl="1">
                <a:defRPr/>
              </a:pPr>
              <a:r>
                <a:rPr lang="es-MX" sz="1500" b="1" dirty="0">
                  <a:solidFill>
                    <a:schemeClr val="accent1">
                      <a:lumMod val="50000"/>
                    </a:schemeClr>
                  </a:solidFill>
                </a:rPr>
                <a:t>Enfermedades Crónicas: </a:t>
              </a:r>
              <a:r>
                <a:rPr lang="es-MX" sz="1400" dirty="0"/>
                <a:t>$100,000 </a:t>
              </a:r>
              <a:r>
                <a:rPr lang="es-MX" sz="1400" dirty="0" smtClean="0"/>
                <a:t>    Adicionales</a:t>
              </a:r>
              <a:r>
                <a:rPr lang="es-MX" sz="1400" dirty="0"/>
                <a:t>.        $          0              </a:t>
              </a:r>
            </a:p>
            <a:p>
              <a:endParaRPr lang="es-MX" dirty="0"/>
            </a:p>
          </p:txBody>
        </p:sp>
        <p:sp>
          <p:nvSpPr>
            <p:cNvPr id="7" name="6 Cerrar llave"/>
            <p:cNvSpPr/>
            <p:nvPr/>
          </p:nvSpPr>
          <p:spPr>
            <a:xfrm>
              <a:off x="4716016" y="1484784"/>
              <a:ext cx="100012" cy="752475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  <p:sp>
          <p:nvSpPr>
            <p:cNvPr id="8" name="7 Flecha derecha"/>
            <p:cNvSpPr/>
            <p:nvPr/>
          </p:nvSpPr>
          <p:spPr>
            <a:xfrm>
              <a:off x="5796136" y="1628800"/>
              <a:ext cx="969963" cy="504055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MX" dirty="0"/>
            </a:p>
          </p:txBody>
        </p:sp>
      </p:grpSp>
      <p:grpSp>
        <p:nvGrpSpPr>
          <p:cNvPr id="15" name="14 Grupo"/>
          <p:cNvGrpSpPr/>
          <p:nvPr/>
        </p:nvGrpSpPr>
        <p:grpSpPr>
          <a:xfrm>
            <a:off x="377452" y="3429000"/>
            <a:ext cx="8382488" cy="504056"/>
            <a:chOff x="377452" y="3284984"/>
            <a:chExt cx="8382488" cy="504056"/>
          </a:xfrm>
        </p:grpSpPr>
        <p:sp>
          <p:nvSpPr>
            <p:cNvPr id="12" name="11 CuadroTexto"/>
            <p:cNvSpPr txBox="1"/>
            <p:nvPr/>
          </p:nvSpPr>
          <p:spPr>
            <a:xfrm>
              <a:off x="377452" y="3284984"/>
              <a:ext cx="83824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  <a:cs typeface="+mn-cs"/>
                </a:rPr>
                <a:t>Cobertura Amplia </a:t>
              </a:r>
              <a:r>
                <a:rPr lang="es-MX" sz="2000" b="1" dirty="0">
                  <a:solidFill>
                    <a:schemeClr val="accent1">
                      <a:lumMod val="50000"/>
                    </a:schemeClr>
                  </a:solidFill>
                </a:rPr>
                <a:t>I</a:t>
              </a: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  <a:cs typeface="+mn-cs"/>
                </a:rPr>
                <a:t>nternacional</a:t>
              </a:r>
              <a:r>
                <a:rPr lang="es-MX" sz="2000" b="1" dirty="0" smtClean="0">
                  <a:cs typeface="+mn-cs"/>
                </a:rPr>
                <a:t>: </a:t>
              </a:r>
              <a:r>
                <a:rPr lang="es-MX" dirty="0" smtClean="0"/>
                <a:t>100,000 </a:t>
              </a:r>
              <a:r>
                <a:rPr lang="es-MX" b="1" dirty="0" smtClean="0">
                  <a:solidFill>
                    <a:schemeClr val="accent1">
                      <a:lumMod val="50000"/>
                    </a:schemeClr>
                  </a:solidFill>
                </a:rPr>
                <a:t>USD</a:t>
              </a:r>
              <a:r>
                <a:rPr lang="es-MX" b="1" dirty="0" smtClean="0"/>
                <a:t>                    </a:t>
              </a:r>
              <a:r>
                <a:rPr lang="es-MX" b="1" dirty="0" smtClean="0">
                  <a:solidFill>
                    <a:schemeClr val="accent1">
                      <a:lumMod val="50000"/>
                    </a:schemeClr>
                  </a:solidFill>
                </a:rPr>
                <a:t>Deducible </a:t>
              </a:r>
              <a:r>
                <a:rPr lang="es-MX" b="1" dirty="0" smtClean="0"/>
                <a:t>  </a:t>
              </a:r>
              <a:r>
                <a:rPr lang="es-MX" dirty="0" smtClean="0"/>
                <a:t>100</a:t>
              </a:r>
              <a:r>
                <a:rPr lang="es-MX" b="1" dirty="0" smtClean="0"/>
                <a:t>  </a:t>
              </a:r>
              <a:r>
                <a:rPr lang="es-MX" b="1" dirty="0" smtClean="0">
                  <a:solidFill>
                    <a:schemeClr val="accent1">
                      <a:lumMod val="50000"/>
                    </a:schemeClr>
                  </a:solidFill>
                </a:rPr>
                <a:t>USD</a:t>
              </a:r>
            </a:p>
          </p:txBody>
        </p:sp>
        <p:pic>
          <p:nvPicPr>
            <p:cNvPr id="14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112" y="3358158"/>
              <a:ext cx="860610" cy="430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9" name="18 Grupo"/>
          <p:cNvGrpSpPr/>
          <p:nvPr/>
        </p:nvGrpSpPr>
        <p:grpSpPr>
          <a:xfrm>
            <a:off x="377452" y="4831412"/>
            <a:ext cx="8784777" cy="1261884"/>
            <a:chOff x="294431" y="4303474"/>
            <a:chExt cx="8873407" cy="1261884"/>
          </a:xfrm>
        </p:grpSpPr>
        <p:sp>
          <p:nvSpPr>
            <p:cNvPr id="16" name="15 CuadroTexto"/>
            <p:cNvSpPr txBox="1"/>
            <p:nvPr/>
          </p:nvSpPr>
          <p:spPr>
            <a:xfrm>
              <a:off x="294431" y="4303474"/>
              <a:ext cx="8873407" cy="1261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s-MX" sz="2000" b="1" dirty="0">
                  <a:solidFill>
                    <a:schemeClr val="accent1">
                      <a:lumMod val="50000"/>
                    </a:schemeClr>
                  </a:solidFill>
                </a:rPr>
                <a:t>Ambulancia terrestre                       </a:t>
              </a:r>
              <a:r>
                <a:rPr lang="es-MX" b="1" dirty="0" smtClean="0"/>
                <a:t>	</a:t>
              </a:r>
              <a:r>
                <a:rPr lang="es-MX" b="1" dirty="0"/>
                <a:t>	 </a:t>
              </a:r>
              <a:r>
                <a:rPr lang="es-MX" b="1" dirty="0" smtClean="0"/>
                <a:t>           </a:t>
              </a:r>
              <a:r>
                <a:rPr lang="es-MX" b="1" dirty="0" smtClean="0">
                  <a:solidFill>
                    <a:schemeClr val="accent1">
                      <a:lumMod val="50000"/>
                    </a:schemeClr>
                  </a:solidFill>
                </a:rPr>
                <a:t>Deducible</a:t>
              </a:r>
              <a:r>
                <a:rPr lang="es-MX" b="1" dirty="0" smtClean="0"/>
                <a:t>    </a:t>
              </a:r>
              <a:r>
                <a:rPr lang="es-MX" dirty="0" smtClean="0"/>
                <a:t>$ 500 M. N.</a:t>
              </a:r>
            </a:p>
            <a:p>
              <a:endParaRPr lang="es-MX" dirty="0" smtClean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s-MX" sz="2000" b="1" dirty="0">
                  <a:solidFill>
                    <a:schemeClr val="accent1">
                      <a:lumMod val="50000"/>
                    </a:schemeClr>
                  </a:solidFill>
                </a:rPr>
                <a:t>Ambulancia </a:t>
              </a:r>
              <a:r>
                <a:rPr lang="es-MX" sz="2000" b="1" dirty="0" smtClean="0">
                  <a:solidFill>
                    <a:schemeClr val="accent1">
                      <a:lumMod val="50000"/>
                    </a:schemeClr>
                  </a:solidFill>
                </a:rPr>
                <a:t>aérea	                      </a:t>
              </a:r>
              <a:r>
                <a:rPr lang="es-MX" sz="2000" b="1" dirty="0">
                  <a:solidFill>
                    <a:schemeClr val="accent1">
                      <a:lumMod val="50000"/>
                    </a:schemeClr>
                  </a:solidFill>
                </a:rPr>
                <a:t>		</a:t>
              </a:r>
              <a:r>
                <a:rPr lang="es-MX" b="1" dirty="0">
                  <a:solidFill>
                    <a:schemeClr val="accent1">
                      <a:lumMod val="50000"/>
                    </a:schemeClr>
                  </a:solidFill>
                </a:rPr>
                <a:t> </a:t>
              </a:r>
              <a:r>
                <a:rPr lang="es-MX" b="1" dirty="0" smtClean="0">
                  <a:solidFill>
                    <a:schemeClr val="accent1">
                      <a:lumMod val="50000"/>
                    </a:schemeClr>
                  </a:solidFill>
                </a:rPr>
                <a:t>           Deducible     </a:t>
              </a:r>
              <a:r>
                <a:rPr lang="es-MX" dirty="0" smtClean="0"/>
                <a:t>$ 1,000 M. N.</a:t>
              </a:r>
              <a:endParaRPr lang="es-MX" dirty="0"/>
            </a:p>
            <a:p>
              <a:endParaRPr lang="es-MX" dirty="0" smtClean="0"/>
            </a:p>
          </p:txBody>
        </p:sp>
        <p:pic>
          <p:nvPicPr>
            <p:cNvPr id="17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3598" y="4342388"/>
              <a:ext cx="860610" cy="430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2315" y="4918452"/>
              <a:ext cx="860610" cy="430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20" name="1 Título"/>
          <p:cNvSpPr>
            <a:spLocks noGrp="1"/>
          </p:cNvSpPr>
          <p:nvPr>
            <p:ph type="ctrTitle"/>
          </p:nvPr>
        </p:nvSpPr>
        <p:spPr>
          <a:xfrm>
            <a:off x="814387" y="260648"/>
            <a:ext cx="7772400" cy="504056"/>
          </a:xfrm>
        </p:spPr>
        <p:txBody>
          <a:bodyPr>
            <a:noAutofit/>
          </a:bodyPr>
          <a:lstStyle/>
          <a:p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ＭＳ Ｐゴシック" pitchFamily="-84" charset="-128"/>
                <a:cs typeface="Calibri" panose="020F0502020204030204" pitchFamily="34" charset="0"/>
              </a:rPr>
              <a:t>SUMA ASEGURADA Y DEDUCIBLE</a:t>
            </a:r>
            <a:endParaRPr lang="es-MX" sz="28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ＭＳ Ｐゴシック" pitchFamily="-84" charset="-128"/>
              <a:cs typeface="Calibri" panose="020F0502020204030204" pitchFamily="34" charset="0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98804" y="2780928"/>
            <a:ext cx="36531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COBERTURA EN EL EXTRANJERO:</a:t>
            </a:r>
            <a:endParaRPr lang="es-MX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1763688" y="4325034"/>
            <a:ext cx="65248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USO DE AMBULANCIA NACIONAL PARA TODOS LOS GRUPOS</a:t>
            </a:r>
            <a:endParaRPr lang="es-MX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4" name="23 Flecha abajo"/>
          <p:cNvSpPr/>
          <p:nvPr/>
        </p:nvSpPr>
        <p:spPr>
          <a:xfrm>
            <a:off x="4463988" y="1271864"/>
            <a:ext cx="2376264" cy="212920"/>
          </a:xfrm>
          <a:prstGeom prst="downArrow">
            <a:avLst>
              <a:gd name="adj1" fmla="val 79153"/>
              <a:gd name="adj2" fmla="val 43493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MX" sz="1600" dirty="0" smtClean="0"/>
              <a:t>DEDUCIBLE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226226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01175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-3279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467544" y="3316922"/>
            <a:ext cx="63909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</a:rPr>
              <a:t>Excesos en múltiplos de $100,000 M. N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s-MX" sz="4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1257300" lvl="2" indent="-342900">
              <a:buFont typeface="Wingdings" pitchFamily="2" charset="2"/>
              <a:buChar char="v"/>
              <a:defRPr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desde  </a:t>
            </a:r>
            <a:r>
              <a:rPr lang="es-MX" sz="2000" dirty="0" smtClean="0"/>
              <a:t>$500,000 M. N.  </a:t>
            </a: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</a:rPr>
              <a:t>hasta</a:t>
            </a:r>
            <a:r>
              <a:rPr lang="es-MX" sz="2000" dirty="0" smtClean="0">
                <a:solidFill>
                  <a:schemeClr val="accent1">
                    <a:lumMod val="50000"/>
                  </a:schemeClr>
                </a:solidFill>
              </a:rPr>
              <a:t>    </a:t>
            </a:r>
            <a:r>
              <a:rPr lang="es-MX" sz="2000" dirty="0" smtClean="0"/>
              <a:t>$900,000 M. N.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107504" y="745540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solidFill>
                  <a:schemeClr val="accent1">
                    <a:lumMod val="50000"/>
                  </a:schemeClr>
                </a:solidFill>
              </a:rPr>
              <a:t>PÓLIZAS  POTESTATIVAS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467544" y="1412776"/>
            <a:ext cx="842493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</a:rPr>
              <a:t>Hijos mayores de 25 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años y hasta los 29 años, </a:t>
            </a: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</a:rPr>
              <a:t>las Sumas Aseguradas a contratar en su póliza 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podrán </a:t>
            </a:r>
            <a:r>
              <a:rPr lang="es-MX" sz="2000" b="1" dirty="0">
                <a:solidFill>
                  <a:schemeClr val="accent1">
                    <a:lumMod val="50000"/>
                  </a:schemeClr>
                </a:solidFill>
              </a:rPr>
              <a:t>ser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s-MX" sz="105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defRPr/>
            </a:pPr>
            <a:r>
              <a:rPr lang="es-MX" sz="2000" dirty="0" smtClean="0"/>
              <a:t>$    250,000  M. N.</a:t>
            </a:r>
            <a:endParaRPr lang="es-MX" sz="2000" dirty="0"/>
          </a:p>
          <a:p>
            <a:pPr lvl="1">
              <a:defRPr/>
            </a:pPr>
            <a:r>
              <a:rPr lang="es-MX" sz="2000" dirty="0"/>
              <a:t>$    </a:t>
            </a:r>
            <a:r>
              <a:rPr lang="es-MX" sz="2000" dirty="0" smtClean="0"/>
              <a:t>850,000  M. N.</a:t>
            </a:r>
            <a:endParaRPr lang="es-MX" sz="2000" dirty="0"/>
          </a:p>
          <a:p>
            <a:pPr lvl="1">
              <a:defRPr/>
            </a:pPr>
            <a:r>
              <a:rPr lang="es-MX" sz="2000" dirty="0"/>
              <a:t>$ </a:t>
            </a:r>
            <a:r>
              <a:rPr lang="es-MX" sz="2000" dirty="0" smtClean="0"/>
              <a:t>1,100,000  M. N.</a:t>
            </a:r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447681" y="5333146"/>
            <a:ext cx="5132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Periodo de Beneficio al Final de la Vigencia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4214118"/>
            <a:ext cx="4666983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  <a:cs typeface="+mn-cs"/>
              </a:rPr>
              <a:t>Emergencia en el Extranjero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s-MX" dirty="0" smtClean="0"/>
              <a:t>SUMA ASEGURADA       50,000 USD</a:t>
            </a:r>
          </a:p>
          <a:p>
            <a:pPr marL="1200150" lvl="2" indent="-285750">
              <a:buFont typeface="Wingdings" pitchFamily="2" charset="2"/>
              <a:buChar char="v"/>
            </a:pPr>
            <a:r>
              <a:rPr lang="es-MX" dirty="0" smtClean="0"/>
              <a:t>DEDUCIBLE		  50 USD</a:t>
            </a:r>
          </a:p>
          <a:p>
            <a:endParaRPr lang="es-MX" dirty="0"/>
          </a:p>
        </p:txBody>
      </p:sp>
      <p:sp>
        <p:nvSpPr>
          <p:cNvPr id="9" name="1 Título"/>
          <p:cNvSpPr>
            <a:spLocks noGrp="1"/>
          </p:cNvSpPr>
          <p:nvPr>
            <p:ph type="ctrTitle"/>
          </p:nvPr>
        </p:nvSpPr>
        <p:spPr>
          <a:xfrm>
            <a:off x="814387" y="116632"/>
            <a:ext cx="7772400" cy="504056"/>
          </a:xfrm>
        </p:spPr>
        <p:txBody>
          <a:bodyPr>
            <a:noAutofit/>
          </a:bodyPr>
          <a:lstStyle/>
          <a:p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ＭＳ Ｐゴシック" pitchFamily="-84" charset="-128"/>
                <a:cs typeface="Calibri" panose="020F0502020204030204" pitchFamily="34" charset="0"/>
              </a:rPr>
              <a:t>SUMA ASEGURADA Y DEDUCIBLE</a:t>
            </a:r>
            <a:endParaRPr lang="es-MX" sz="28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ＭＳ Ｐゴシック" pitchFamily="-84" charset="-128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1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01175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814387" y="116632"/>
            <a:ext cx="7772400" cy="504056"/>
          </a:xfrm>
        </p:spPr>
        <p:txBody>
          <a:bodyPr>
            <a:noAutofit/>
          </a:bodyPr>
          <a:lstStyle/>
          <a:p>
            <a:r>
              <a:rPr lang="es-ES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ＭＳ Ｐゴシック" pitchFamily="-84" charset="-128"/>
                <a:cs typeface="Calibri" panose="020F0502020204030204" pitchFamily="34" charset="0"/>
              </a:rPr>
              <a:t>COASEGURO </a:t>
            </a:r>
            <a:r>
              <a:rPr lang="es-MX" sz="2800" b="1" dirty="0" smtClean="0">
                <a:solidFill>
                  <a:schemeClr val="accent1">
                    <a:lumMod val="50000"/>
                  </a:schemeClr>
                </a:solidFill>
              </a:rPr>
              <a:t>UNAM 1 Y 2</a:t>
            </a:r>
            <a:endParaRPr lang="es-MX" sz="28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ＭＳ Ｐゴシック" pitchFamily="-84" charset="-128"/>
              <a:cs typeface="Calibri" panose="020F0502020204030204" pitchFamily="34" charset="0"/>
            </a:endParaRPr>
          </a:p>
        </p:txBody>
      </p:sp>
      <p:sp>
        <p:nvSpPr>
          <p:cNvPr id="7" name="6 Marcador de contenido"/>
          <p:cNvSpPr txBox="1">
            <a:spLocks/>
          </p:cNvSpPr>
          <p:nvPr/>
        </p:nvSpPr>
        <p:spPr>
          <a:xfrm>
            <a:off x="457200" y="1193800"/>
            <a:ext cx="8579296" cy="495141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s-MX" sz="18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20% </a:t>
            </a:r>
            <a:r>
              <a:rPr lang="es-MX" sz="1800" u="sng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MX" sz="1800" dirty="0" smtClean="0"/>
              <a:t>en hospitales </a:t>
            </a:r>
            <a:r>
              <a:rPr lang="es-MX" sz="1800" u="sng" dirty="0" smtClean="0"/>
              <a:t>fuera de convenio </a:t>
            </a:r>
            <a:r>
              <a:rPr lang="es-MX" sz="1800" dirty="0"/>
              <a:t>y </a:t>
            </a:r>
            <a:r>
              <a:rPr lang="es-ES" sz="1800" dirty="0" smtClean="0"/>
              <a:t>para </a:t>
            </a:r>
            <a:r>
              <a:rPr lang="es-ES" sz="1800" dirty="0"/>
              <a:t>el P</a:t>
            </a:r>
            <a:r>
              <a:rPr lang="es-ES" sz="1800" dirty="0" smtClean="0"/>
              <a:t>ersonal Académico </a:t>
            </a:r>
            <a:r>
              <a:rPr lang="es-ES" sz="1800" dirty="0"/>
              <a:t>e </a:t>
            </a:r>
            <a:r>
              <a:rPr lang="es-ES" sz="1800" dirty="0" smtClean="0"/>
              <a:t>Investigadores </a:t>
            </a:r>
            <a:r>
              <a:rPr lang="es-ES" sz="1800" dirty="0"/>
              <a:t>de Ensenada, B.C. y sus beneficiarios</a:t>
            </a:r>
            <a:r>
              <a:rPr lang="es-ES" sz="1800" dirty="0" smtClean="0"/>
              <a:t>. </a:t>
            </a:r>
            <a:r>
              <a:rPr lang="es-MX" sz="1800" dirty="0" smtClean="0"/>
              <a:t>en </a:t>
            </a:r>
            <a:r>
              <a:rPr lang="es-MX" sz="1800" dirty="0"/>
              <a:t>la cobertura internacional en el Estado de California, E.U.A., </a:t>
            </a:r>
            <a:endParaRPr lang="es-MX" sz="1200" dirty="0" smtClean="0"/>
          </a:p>
          <a:p>
            <a:pPr algn="just">
              <a:defRPr/>
            </a:pPr>
            <a:r>
              <a:rPr lang="es-MX" sz="1800" b="1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15% </a:t>
            </a:r>
            <a:r>
              <a:rPr lang="es-MX" sz="1800" dirty="0" smtClean="0"/>
              <a:t>en hospitales </a:t>
            </a:r>
            <a:r>
              <a:rPr lang="es-MX" sz="1800" b="1" u="sng" dirty="0" smtClean="0">
                <a:solidFill>
                  <a:schemeClr val="accent1">
                    <a:lumMod val="50000"/>
                  </a:schemeClr>
                </a:solidFill>
              </a:rPr>
              <a:t>ABC y Ángeles</a:t>
            </a:r>
            <a:r>
              <a:rPr lang="es-MX" sz="1800" b="1" dirty="0" smtClean="0">
                <a:solidFill>
                  <a:schemeClr val="accent1">
                    <a:lumMod val="50000"/>
                  </a:schemeClr>
                </a:solidFill>
              </a:rPr>
              <a:t> (con excepción de los que se encuentran como hospitales SEDE)</a:t>
            </a:r>
            <a:endParaRPr lang="es-MX" sz="1600" dirty="0" smtClean="0"/>
          </a:p>
          <a:p>
            <a:pPr algn="just">
              <a:defRPr/>
            </a:pPr>
            <a:r>
              <a:rPr lang="es-MX" sz="1800" b="1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10%</a:t>
            </a:r>
            <a:r>
              <a:rPr lang="es-MX" sz="1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1800" dirty="0" smtClean="0"/>
              <a:t>en hospitales </a:t>
            </a:r>
            <a:r>
              <a:rPr lang="es-MX" sz="1800" u="sng" dirty="0" smtClean="0"/>
              <a:t>de Convenio</a:t>
            </a:r>
            <a:r>
              <a:rPr lang="es-MX" sz="1800" dirty="0" smtClean="0"/>
              <a:t>.</a:t>
            </a:r>
          </a:p>
          <a:p>
            <a:pPr algn="just">
              <a:defRPr/>
            </a:pPr>
            <a:endParaRPr lang="es-MX" sz="1600" b="1" dirty="0" smtClean="0"/>
          </a:p>
          <a:p>
            <a:pPr algn="just">
              <a:defRPr/>
            </a:pPr>
            <a:r>
              <a:rPr lang="es-MX" sz="1800" b="1" u="sng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0%</a:t>
            </a:r>
            <a:r>
              <a:rPr lang="es-MX" sz="18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MX" sz="1800" dirty="0" smtClean="0"/>
              <a:t>en hospitales</a:t>
            </a:r>
            <a:r>
              <a:rPr lang="es-MX" sz="1800" b="1" dirty="0" smtClean="0"/>
              <a:t> </a:t>
            </a:r>
            <a:r>
              <a:rPr lang="es-MX" sz="1800" b="1" u="sng" dirty="0" smtClean="0">
                <a:solidFill>
                  <a:schemeClr val="accent1">
                    <a:lumMod val="50000"/>
                  </a:schemeClr>
                </a:solidFill>
              </a:rPr>
              <a:t>SEDE </a:t>
            </a:r>
            <a:r>
              <a:rPr lang="es-MX" sz="1800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es-MX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 algn="just">
              <a:defRPr/>
            </a:pPr>
            <a:r>
              <a:rPr lang="es-MX" sz="1800" dirty="0" smtClean="0"/>
              <a:t>Accidentes.</a:t>
            </a:r>
          </a:p>
          <a:p>
            <a:pPr lvl="1" algn="just">
              <a:defRPr/>
            </a:pPr>
            <a:r>
              <a:rPr lang="es-MX" sz="1800" dirty="0" smtClean="0"/>
              <a:t>Enfermedad por Emergencia Médica y Urgencia Médica.</a:t>
            </a:r>
          </a:p>
          <a:p>
            <a:pPr lvl="1" algn="just">
              <a:defRPr/>
            </a:pPr>
            <a:r>
              <a:rPr lang="es-MX" sz="1800" dirty="0" smtClean="0"/>
              <a:t>Cobertura de Emergencia en el Extranjero.</a:t>
            </a:r>
          </a:p>
          <a:p>
            <a:pPr lvl="1" algn="just">
              <a:defRPr/>
            </a:pPr>
            <a:r>
              <a:rPr lang="es-MX" sz="1800" dirty="0" smtClean="0"/>
              <a:t>Cobertura Internacional.</a:t>
            </a:r>
          </a:p>
          <a:p>
            <a:pPr marL="457200" lvl="1" indent="0" algn="just">
              <a:buNone/>
              <a:defRPr/>
            </a:pPr>
            <a:endParaRPr lang="es-MX" sz="1800" dirty="0"/>
          </a:p>
          <a:p>
            <a:pPr algn="just">
              <a:defRPr/>
            </a:pPr>
            <a:r>
              <a:rPr lang="es-MX" sz="2000" b="1" u="sng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10%</a:t>
            </a:r>
            <a:r>
              <a:rPr lang="es-MX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s-MX" sz="2000" dirty="0"/>
              <a:t>en ambulancia aérea.</a:t>
            </a:r>
            <a:endParaRPr lang="es-MX" sz="1800" dirty="0"/>
          </a:p>
          <a:p>
            <a:pPr algn="just">
              <a:defRPr/>
            </a:pPr>
            <a:endParaRPr lang="es-MX" sz="2200" dirty="0" smtClean="0"/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98532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01175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" y="8570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7 Subtítulo"/>
          <p:cNvSpPr txBox="1">
            <a:spLocks/>
          </p:cNvSpPr>
          <p:nvPr/>
        </p:nvSpPr>
        <p:spPr>
          <a:xfrm>
            <a:off x="379413" y="1228725"/>
            <a:ext cx="8597900" cy="49101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r>
              <a:rPr lang="es-MX" sz="1800" b="1" dirty="0" smtClean="0">
                <a:solidFill>
                  <a:schemeClr val="tx2">
                    <a:lumMod val="75000"/>
                  </a:schemeClr>
                </a:solidFill>
              </a:rPr>
              <a:t>               </a:t>
            </a:r>
            <a:endParaRPr lang="es-MX" sz="1400" dirty="0" smtClean="0"/>
          </a:p>
          <a:p>
            <a:pPr>
              <a:defRPr/>
            </a:pPr>
            <a:endParaRPr lang="es-MX" dirty="0"/>
          </a:p>
        </p:txBody>
      </p:sp>
      <p:sp>
        <p:nvSpPr>
          <p:cNvPr id="2" name="1 CuadroTexto"/>
          <p:cNvSpPr txBox="1"/>
          <p:nvPr/>
        </p:nvSpPr>
        <p:spPr>
          <a:xfrm>
            <a:off x="1126442" y="3284984"/>
            <a:ext cx="3517566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es-MX" sz="2000" b="1" dirty="0" smtClean="0">
                <a:solidFill>
                  <a:schemeClr val="tx2">
                    <a:lumMod val="75000"/>
                  </a:schemeClr>
                </a:solidFill>
              </a:rPr>
              <a:t>CIUDAD DE MÉXICO:</a:t>
            </a:r>
            <a:endParaRPr lang="es-MX" sz="2000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endParaRPr lang="es-MX" sz="1100" dirty="0" smtClean="0"/>
          </a:p>
          <a:p>
            <a:pPr algn="ctr">
              <a:defRPr/>
            </a:pPr>
            <a:r>
              <a:rPr lang="es-MX" dirty="0" smtClean="0"/>
              <a:t>Ángeles Pedregal.</a:t>
            </a:r>
          </a:p>
          <a:p>
            <a:pPr algn="ctr">
              <a:defRPr/>
            </a:pPr>
            <a:r>
              <a:rPr lang="es-MX" dirty="0" smtClean="0"/>
              <a:t>Médica Sur.</a:t>
            </a:r>
          </a:p>
          <a:p>
            <a:pPr algn="ctr">
              <a:defRPr/>
            </a:pPr>
            <a:r>
              <a:rPr lang="es-MX" dirty="0" smtClean="0"/>
              <a:t>Hospital Dalinde, Roma.</a:t>
            </a:r>
            <a:endParaRPr lang="es-MX" dirty="0"/>
          </a:p>
          <a:p>
            <a:pPr>
              <a:defRPr/>
            </a:pPr>
            <a:r>
              <a:rPr lang="es-MX" dirty="0" smtClean="0"/>
              <a:t>Hospital San </a:t>
            </a:r>
            <a:r>
              <a:rPr lang="es-MX" dirty="0"/>
              <a:t>Ángel Inn </a:t>
            </a:r>
            <a:r>
              <a:rPr lang="es-MX" dirty="0" smtClean="0"/>
              <a:t>Universidad</a:t>
            </a:r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5520965" y="2852936"/>
            <a:ext cx="2363403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es-MX" sz="2000" b="1" dirty="0" smtClean="0">
                <a:solidFill>
                  <a:schemeClr val="tx2">
                    <a:lumMod val="75000"/>
                  </a:schemeClr>
                </a:solidFill>
              </a:rPr>
              <a:t>ESTADO DE MÉXICO:</a:t>
            </a:r>
          </a:p>
          <a:p>
            <a:pPr algn="ctr">
              <a:defRPr/>
            </a:pPr>
            <a:endParaRPr lang="es-MX" sz="11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s-MX" dirty="0"/>
              <a:t>Corporativo </a:t>
            </a:r>
            <a:r>
              <a:rPr lang="es-MX" dirty="0" smtClean="0"/>
              <a:t>Satélite</a:t>
            </a:r>
            <a:endParaRPr lang="es-MX" dirty="0"/>
          </a:p>
        </p:txBody>
      </p:sp>
      <p:sp>
        <p:nvSpPr>
          <p:cNvPr id="9" name="8 CuadroTexto"/>
          <p:cNvSpPr txBox="1"/>
          <p:nvPr/>
        </p:nvSpPr>
        <p:spPr>
          <a:xfrm>
            <a:off x="5220072" y="4484583"/>
            <a:ext cx="3185487" cy="13926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/>
            </a:pPr>
            <a:r>
              <a:rPr lang="es-MX" sz="2000" b="1" dirty="0" smtClean="0">
                <a:solidFill>
                  <a:schemeClr val="tx2">
                    <a:lumMod val="75000"/>
                  </a:schemeClr>
                </a:solidFill>
              </a:rPr>
              <a:t>INTERIOR DE LA REPÚBLICA:</a:t>
            </a:r>
            <a:endParaRPr lang="es-MX" sz="2000" dirty="0">
              <a:solidFill>
                <a:schemeClr val="tx2">
                  <a:lumMod val="75000"/>
                </a:schemeClr>
              </a:solidFill>
            </a:endParaRPr>
          </a:p>
          <a:p>
            <a:pPr algn="ctr">
              <a:defRPr/>
            </a:pPr>
            <a:r>
              <a:rPr lang="es-MX" sz="1050" dirty="0"/>
              <a:t> </a:t>
            </a:r>
            <a:endParaRPr lang="es-MX" sz="1050" dirty="0" smtClean="0"/>
          </a:p>
          <a:p>
            <a:pPr algn="ctr">
              <a:defRPr/>
            </a:pPr>
            <a:r>
              <a:rPr lang="es-MX" dirty="0" smtClean="0"/>
              <a:t>Ángeles </a:t>
            </a:r>
            <a:r>
              <a:rPr lang="es-MX" dirty="0"/>
              <a:t>Morelia</a:t>
            </a:r>
            <a:r>
              <a:rPr lang="es-MX" sz="1600" dirty="0" smtClean="0"/>
              <a:t>.</a:t>
            </a:r>
          </a:p>
          <a:p>
            <a:pPr algn="ctr">
              <a:defRPr/>
            </a:pPr>
            <a:r>
              <a:rPr lang="es-MX" dirty="0"/>
              <a:t>Ángeles León.</a:t>
            </a:r>
          </a:p>
          <a:p>
            <a:pPr algn="ctr">
              <a:defRPr/>
            </a:pPr>
            <a:r>
              <a:rPr lang="es-MX" dirty="0"/>
              <a:t>Star Médica Mérida</a:t>
            </a:r>
            <a:r>
              <a:rPr lang="es-MX" dirty="0" smtClean="0"/>
              <a:t>.</a:t>
            </a:r>
            <a:endParaRPr lang="es-MX" dirty="0"/>
          </a:p>
        </p:txBody>
      </p:sp>
      <p:sp>
        <p:nvSpPr>
          <p:cNvPr id="10" name="1 Título"/>
          <p:cNvSpPr>
            <a:spLocks noGrp="1"/>
          </p:cNvSpPr>
          <p:nvPr>
            <p:ph type="ctrTitle"/>
          </p:nvPr>
        </p:nvSpPr>
        <p:spPr>
          <a:xfrm>
            <a:off x="814387" y="188640"/>
            <a:ext cx="7772400" cy="50405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MX" sz="2800" b="1" dirty="0">
                <a:solidFill>
                  <a:schemeClr val="tx2">
                    <a:lumMod val="75000"/>
                  </a:schemeClr>
                </a:solidFill>
              </a:rPr>
              <a:t>HOSPITALES SEDE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467544" y="1412776"/>
            <a:ext cx="85097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PARA EXENTAR EL PAGO DE DEDUCIBLE Y COASEGURO EN LOS HOSPITALES SEDE, ES NECESARIO QUE EXISTA </a:t>
            </a:r>
            <a:r>
              <a:rPr lang="es-MX" sz="2000" b="1" u="sng" dirty="0" smtClean="0">
                <a:solidFill>
                  <a:schemeClr val="accent1">
                    <a:lumMod val="50000"/>
                  </a:schemeClr>
                </a:solidFill>
              </a:rPr>
              <a:t>HOSPITALIZACIÓN </a:t>
            </a:r>
            <a:r>
              <a:rPr lang="es-MX" sz="2000" b="1" dirty="0" smtClean="0">
                <a:solidFill>
                  <a:schemeClr val="accent1">
                    <a:lumMod val="50000"/>
                  </a:schemeClr>
                </a:solidFill>
              </a:rPr>
              <a:t>EN LOS MISMOS:</a:t>
            </a:r>
            <a:endParaRPr lang="es-MX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120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401175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n 1" descr="interio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1 Título"/>
          <p:cNvSpPr>
            <a:spLocks noGrp="1"/>
          </p:cNvSpPr>
          <p:nvPr>
            <p:ph type="ctrTitle"/>
          </p:nvPr>
        </p:nvSpPr>
        <p:spPr>
          <a:xfrm>
            <a:off x="814387" y="188640"/>
            <a:ext cx="7772400" cy="50405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MX" sz="2800" b="1" dirty="0">
                <a:solidFill>
                  <a:schemeClr val="accent1">
                    <a:lumMod val="50000"/>
                  </a:schemeClr>
                </a:solidFill>
                <a:ea typeface="ＭＳ Ｐゴシック" pitchFamily="-84" charset="-128"/>
              </a:rPr>
              <a:t>CENTROS DE ATENCIÓN A TU SERVICIO</a:t>
            </a:r>
            <a:r>
              <a:rPr lang="es-MX" sz="2800" b="1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  <a:endParaRPr lang="es-MX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8 Marcador de texto"/>
          <p:cNvSpPr txBox="1">
            <a:spLocks/>
          </p:cNvSpPr>
          <p:nvPr/>
        </p:nvSpPr>
        <p:spPr>
          <a:xfrm>
            <a:off x="293688" y="981075"/>
            <a:ext cx="8393112" cy="53975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MX" altLang="es-MX" dirty="0" smtClean="0">
              <a:ea typeface="ＭＳ Ｐゴシック" pitchFamily="34" charset="-128"/>
              <a:cs typeface="Arial" pitchFamily="34" charset="0"/>
            </a:endParaRPr>
          </a:p>
          <a:p>
            <a:endParaRPr lang="es-MX" altLang="es-MX" dirty="0" smtClean="0">
              <a:ea typeface="ＭＳ Ｐゴシック" pitchFamily="34" charset="-128"/>
              <a:cs typeface="Arial" pitchFamily="34" charset="0"/>
            </a:endParaRPr>
          </a:p>
          <a:p>
            <a:endParaRPr lang="es-MX" altLang="es-MX" dirty="0">
              <a:ea typeface="ＭＳ Ｐゴシック" pitchFamily="34" charset="-128"/>
              <a:cs typeface="Arial" pitchFamily="34" charset="0"/>
            </a:endParaRPr>
          </a:p>
          <a:p>
            <a:endParaRPr lang="es-MX" altLang="es-MX" dirty="0" smtClean="0">
              <a:ea typeface="ＭＳ Ｐゴシック" pitchFamily="34" charset="-128"/>
              <a:cs typeface="Arial" pitchFamily="34" charset="0"/>
            </a:endParaRPr>
          </a:p>
          <a:p>
            <a:endParaRPr lang="es-MX" altLang="es-MX" dirty="0">
              <a:ea typeface="ＭＳ Ｐゴシック" pitchFamily="34" charset="-128"/>
              <a:cs typeface="Arial" pitchFamily="34" charset="0"/>
            </a:endParaRPr>
          </a:p>
          <a:p>
            <a:endParaRPr lang="es-MX" altLang="es-MX" dirty="0" smtClean="0">
              <a:ea typeface="ＭＳ Ｐゴシック" pitchFamily="34" charset="-128"/>
              <a:cs typeface="Arial" pitchFamily="34" charset="0"/>
            </a:endParaRPr>
          </a:p>
          <a:p>
            <a:pPr marL="0" indent="0" algn="ctr">
              <a:buNone/>
            </a:pPr>
            <a:endParaRPr lang="es-MX" altLang="es-MX" sz="2400" dirty="0" smtClean="0">
              <a:ea typeface="ＭＳ Ｐゴシック" pitchFamily="34" charset="-128"/>
              <a:cs typeface="Arial" pitchFamily="34" charset="0"/>
            </a:endParaRPr>
          </a:p>
          <a:p>
            <a:pPr marL="0" indent="0" algn="ctr">
              <a:buNone/>
            </a:pPr>
            <a:endParaRPr lang="es-MX" altLang="es-MX" sz="1600" b="1" dirty="0" smtClean="0">
              <a:ea typeface="ＭＳ Ｐゴシック" pitchFamily="34" charset="-128"/>
              <a:cs typeface="Arial" pitchFamily="34" charset="0"/>
            </a:endParaRPr>
          </a:p>
          <a:p>
            <a:pPr marL="0" indent="0" algn="ctr">
              <a:buNone/>
            </a:pPr>
            <a:endParaRPr lang="es-MX" altLang="es-MX" sz="1800" b="1" dirty="0" smtClean="0">
              <a:ea typeface="ＭＳ Ｐゴシック" pitchFamily="34" charset="-128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altLang="es-MX" sz="1600" b="1" dirty="0" smtClean="0">
                <a:ea typeface="ＭＳ Ｐゴシック" pitchFamily="34" charset="-128"/>
              </a:rPr>
              <a:t>Adicionalmente los trámites de Carta Pase para Cirugía o solicitud de reembolso, los podrán realizar a través de la </a:t>
            </a:r>
            <a:r>
              <a:rPr lang="es-MX" altLang="es-MX" sz="1600" b="1" u="sng" dirty="0" smtClean="0">
                <a:ea typeface="ＭＳ Ｐゴシック" pitchFamily="34" charset="-128"/>
              </a:rPr>
              <a:t>página</a:t>
            </a:r>
            <a:r>
              <a:rPr lang="es-MX" altLang="es-MX" sz="1600" b="1" dirty="0" smtClean="0">
                <a:ea typeface="ＭＳ Ｐゴシック" pitchFamily="34" charset="-128"/>
              </a:rPr>
              <a:t> web </a:t>
            </a:r>
            <a:r>
              <a:rPr lang="es-MX" altLang="es-MX" sz="1600" b="1" dirty="0" smtClean="0">
                <a:ea typeface="ＭＳ Ｐゴシック" pitchFamily="34" charset="-128"/>
                <a:hlinkClick r:id="rId3"/>
              </a:rPr>
              <a:t>www.inbursa.com/UNAM/seguimiento de siniestros</a:t>
            </a:r>
            <a:r>
              <a:rPr lang="es-MX" altLang="es-MX" sz="1600" b="1" dirty="0">
                <a:ea typeface="ＭＳ Ｐゴシック" pitchFamily="34" charset="-128"/>
              </a:rPr>
              <a:t>.</a:t>
            </a:r>
          </a:p>
        </p:txBody>
      </p:sp>
      <p:sp>
        <p:nvSpPr>
          <p:cNvPr id="8" name="7 Elipse"/>
          <p:cNvSpPr/>
          <p:nvPr/>
        </p:nvSpPr>
        <p:spPr>
          <a:xfrm>
            <a:off x="5575300" y="1344613"/>
            <a:ext cx="3322638" cy="1835150"/>
          </a:xfrm>
          <a:prstGeom prst="ellipse">
            <a:avLst/>
          </a:prstGeom>
          <a:noFill/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Módulo de atención y gestoría de trámites, ubicado en  </a:t>
            </a:r>
            <a:r>
              <a:rPr lang="es-MX" sz="1500" b="1" u="sng" dirty="0">
                <a:solidFill>
                  <a:schemeClr val="accent1">
                    <a:lumMod val="50000"/>
                  </a:schemeClr>
                </a:solidFill>
              </a:rPr>
              <a:t>AAPAUNAM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 con horario de L-V de 09:00 a 18:00 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hrs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  y Sábado de 10:00 a 15:00 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hrs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. </a:t>
            </a:r>
          </a:p>
        </p:txBody>
      </p:sp>
      <p:cxnSp>
        <p:nvCxnSpPr>
          <p:cNvPr id="9" name="8 Conector recto de flecha"/>
          <p:cNvCxnSpPr>
            <a:stCxn id="13" idx="5"/>
          </p:cNvCxnSpPr>
          <p:nvPr/>
        </p:nvCxnSpPr>
        <p:spPr>
          <a:xfrm>
            <a:off x="3176588" y="3016250"/>
            <a:ext cx="2124075" cy="15700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>
            <a:stCxn id="13" idx="6"/>
            <a:endCxn id="8" idx="2"/>
          </p:cNvCxnSpPr>
          <p:nvPr/>
        </p:nvCxnSpPr>
        <p:spPr>
          <a:xfrm>
            <a:off x="3702050" y="2262188"/>
            <a:ext cx="187325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10 Elipse"/>
          <p:cNvSpPr/>
          <p:nvPr/>
        </p:nvSpPr>
        <p:spPr>
          <a:xfrm>
            <a:off x="5300663" y="3736975"/>
            <a:ext cx="3497262" cy="1835150"/>
          </a:xfrm>
          <a:prstGeom prst="ellipse">
            <a:avLst/>
          </a:prstGeom>
          <a:noFill/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Módulo de atención y gestoría de trámites, ubicado en  </a:t>
            </a:r>
            <a:r>
              <a:rPr lang="es-MX" sz="1500" b="1" u="sng" dirty="0">
                <a:solidFill>
                  <a:schemeClr val="accent1">
                    <a:lumMod val="50000"/>
                  </a:schemeClr>
                </a:solidFill>
              </a:rPr>
              <a:t>FES ZARAGOZA 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con horario de L-V de 09:00 a 18:00 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hrs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 .</a:t>
            </a:r>
          </a:p>
        </p:txBody>
      </p:sp>
      <p:sp>
        <p:nvSpPr>
          <p:cNvPr id="12" name="11 Elipse"/>
          <p:cNvSpPr/>
          <p:nvPr/>
        </p:nvSpPr>
        <p:spPr>
          <a:xfrm>
            <a:off x="328613" y="3806825"/>
            <a:ext cx="3497262" cy="1697038"/>
          </a:xfrm>
          <a:prstGeom prst="ellipse">
            <a:avLst/>
          </a:prstGeom>
          <a:noFill/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Módulo de atención y gestoría de trámites, ubicado en  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 CUAUTITLÁN 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con horario de L-V de 09:00 a 18:00 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hrs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 .</a:t>
            </a:r>
          </a:p>
        </p:txBody>
      </p:sp>
      <p:sp>
        <p:nvSpPr>
          <p:cNvPr id="13" name="12 Elipse"/>
          <p:cNvSpPr/>
          <p:nvPr/>
        </p:nvSpPr>
        <p:spPr>
          <a:xfrm>
            <a:off x="112713" y="1193800"/>
            <a:ext cx="3589337" cy="2135188"/>
          </a:xfrm>
          <a:prstGeom prst="ellipse">
            <a:avLst/>
          </a:prstGeom>
          <a:noFill/>
          <a:ln w="127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Módulo Centralizador de servicios y atención ubicado en,  </a:t>
            </a:r>
            <a:r>
              <a:rPr lang="es-MX" sz="1500" b="1" u="sng" dirty="0">
                <a:solidFill>
                  <a:schemeClr val="accent1">
                    <a:lumMod val="50000"/>
                  </a:schemeClr>
                </a:solidFill>
              </a:rPr>
              <a:t>TU TIENDA UNAM 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con horario de L-V de 09:00 a 18:00 </a:t>
            </a:r>
            <a:r>
              <a:rPr lang="es-MX" sz="1500" b="1" dirty="0" smtClean="0">
                <a:solidFill>
                  <a:schemeClr val="accent1">
                    <a:lumMod val="50000"/>
                  </a:schemeClr>
                </a:solidFill>
              </a:rPr>
              <a:t>hrs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. y  Sábado de 09:00 a 15:00 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hrs</a:t>
            </a:r>
            <a:r>
              <a:rPr lang="es-MX" sz="15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</p:txBody>
      </p:sp>
      <p:cxnSp>
        <p:nvCxnSpPr>
          <p:cNvPr id="14" name="13 Conector recto de flecha"/>
          <p:cNvCxnSpPr/>
          <p:nvPr/>
        </p:nvCxnSpPr>
        <p:spPr>
          <a:xfrm>
            <a:off x="1906588" y="3328988"/>
            <a:ext cx="0" cy="477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77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1128</Words>
  <Application>Microsoft Office PowerPoint</Application>
  <PresentationFormat>Presentación en pantalla (4:3)</PresentationFormat>
  <Paragraphs>162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ESTRUCTURA DE LA POBLACIÓN ASEGURADA</vt:lpstr>
      <vt:lpstr>SUMA ASEGURADA Y DEDUCIBLE</vt:lpstr>
      <vt:lpstr>SUMA ASEGURADA Y DEDUCIBLE</vt:lpstr>
      <vt:lpstr>SUMA ASEGURADA Y DEDUCIBLE</vt:lpstr>
      <vt:lpstr>COASEGURO UNAM 1 Y 2</vt:lpstr>
      <vt:lpstr>HOSPITALES SEDE</vt:lpstr>
      <vt:lpstr>CENTROS DE ATENCIÓN A TU SERVICIO </vt:lpstr>
      <vt:lpstr>CENTROS DE ATENCIÓN A TU SERVICIO</vt:lpstr>
      <vt:lpstr>COBERTURA ADICIONAL </vt:lpstr>
      <vt:lpstr>COBERTURA ADICIONAL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 DE LA POBLACIÓN ASEGURADA</dc:title>
  <dc:creator>Blanca Estela Garcia Sanchez</dc:creator>
  <cp:lastModifiedBy>Jose Antonio Crisostomo Jimenez</cp:lastModifiedBy>
  <cp:revision>45</cp:revision>
  <cp:lastPrinted>2016-11-25T01:40:13Z</cp:lastPrinted>
  <dcterms:created xsi:type="dcterms:W3CDTF">2016-11-23T18:45:55Z</dcterms:created>
  <dcterms:modified xsi:type="dcterms:W3CDTF">2016-11-25T14:20:14Z</dcterms:modified>
</cp:coreProperties>
</file>