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9" r:id="rId5"/>
    <p:sldId id="262" r:id="rId6"/>
    <p:sldId id="263" r:id="rId7"/>
    <p:sldId id="264" r:id="rId8"/>
    <p:sldId id="267" r:id="rId9"/>
    <p:sldId id="268" r:id="rId10"/>
    <p:sldId id="266" r:id="rId11"/>
    <p:sldId id="270" r:id="rId12"/>
    <p:sldId id="271" r:id="rId13"/>
  </p:sldIdLst>
  <p:sldSz cx="10059988" cy="7773988"/>
  <p:notesSz cx="7053263" cy="9309100"/>
  <p:defaultTextStyle>
    <a:defPPr>
      <a:defRPr lang="es-MX"/>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278953"/>
    <a:srgbClr val="4A945C"/>
    <a:srgbClr val="E1C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1" autoAdjust="0"/>
    <p:restoredTop sz="94667" autoAdjust="0"/>
  </p:normalViewPr>
  <p:slideViewPr>
    <p:cSldViewPr>
      <p:cViewPr varScale="1">
        <p:scale>
          <a:sx n="77" d="100"/>
          <a:sy n="77" d="100"/>
        </p:scale>
        <p:origin x="1926" y="96"/>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9" d="100"/>
          <a:sy n="79" d="100"/>
        </p:scale>
        <p:origin x="-1962" y="-90"/>
      </p:cViewPr>
      <p:guideLst>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14123-0845-4C22-9EB9-AE4982C1A88A}" type="doc">
      <dgm:prSet loTypeId="urn:microsoft.com/office/officeart/2005/8/layout/process1" loCatId="process" qsTypeId="urn:microsoft.com/office/officeart/2005/8/quickstyle/3d1" qsCatId="3D" csTypeId="urn:microsoft.com/office/officeart/2005/8/colors/colorful1#2" csCatId="colorful" phldr="1"/>
      <dgm:spPr/>
    </dgm:pt>
    <dgm:pt modelId="{D7DFF470-1431-4FC0-8403-D1276C4EE4E4}">
      <dgm:prSet phldrT="[Texto]" custT="1"/>
      <dgm:spPr>
        <a:xfrm>
          <a:off x="51450" y="1368417"/>
          <a:ext cx="926829" cy="1828800"/>
        </a:xfrm>
      </dgm:spPr>
      <dgm:t>
        <a:bodyPr vert="vert270"/>
        <a:lstStyle/>
        <a:p>
          <a:r>
            <a:rPr lang="es-ES" sz="1300" b="1" dirty="0" smtClean="0">
              <a:effectLst/>
              <a:latin typeface="Arial" pitchFamily="34" charset="0"/>
              <a:ea typeface="+mn-ea"/>
              <a:cs typeface="Arial" pitchFamily="34" charset="0"/>
            </a:rPr>
            <a:t>Emisión del Documento de Aceptación de Datos de Afiliación y Vigencia</a:t>
          </a:r>
        </a:p>
        <a:p>
          <a:r>
            <a:rPr lang="es-ES" sz="1300" b="1" dirty="0" smtClean="0">
              <a:effectLst/>
              <a:latin typeface="Arial" pitchFamily="34" charset="0"/>
              <a:ea typeface="+mn-ea"/>
              <a:cs typeface="Arial" pitchFamily="34" charset="0"/>
            </a:rPr>
            <a:t> * Solicitud de Pensión</a:t>
          </a:r>
          <a:endParaRPr lang="es-ES" sz="1300" b="1" dirty="0">
            <a:effectLst/>
            <a:latin typeface="Calibri"/>
            <a:ea typeface="+mn-ea"/>
            <a:cs typeface="+mn-cs"/>
          </a:endParaRPr>
        </a:p>
      </dgm:t>
    </dgm:pt>
    <dgm:pt modelId="{BB8F29AD-E359-4297-BDBE-F16695367416}" type="parTrans" cxnId="{A55AF310-EAF4-4BA2-8FC3-33568DF657EB}">
      <dgm:prSet/>
      <dgm:spPr/>
      <dgm:t>
        <a:bodyPr/>
        <a:lstStyle/>
        <a:p>
          <a:endParaRPr lang="es-ES"/>
        </a:p>
      </dgm:t>
    </dgm:pt>
    <dgm:pt modelId="{C77F4A92-2DE8-4E2F-9E7B-7293E5EDA4E9}" type="sibTrans" cxnId="{A55AF310-EAF4-4BA2-8FC3-33568DF657EB}">
      <dgm:prSet/>
      <dgm:spPr/>
      <dgm:t>
        <a:bodyPr/>
        <a:lstStyle/>
        <a:p>
          <a:endParaRPr lang="es-ES"/>
        </a:p>
      </dgm:t>
    </dgm:pt>
    <dgm:pt modelId="{3D670AE3-1D37-4429-92D5-6D0ABD4F7FD0}">
      <dgm:prSet phldrT="[Texto]" custT="1"/>
      <dgm:spPr>
        <a:xfrm>
          <a:off x="6539253" y="1368417"/>
          <a:ext cx="926829" cy="1828800"/>
        </a:xfrm>
      </dgm:spPr>
      <dgm:t>
        <a:bodyPr vert="vert270"/>
        <a:lstStyle/>
        <a:p>
          <a:r>
            <a:rPr lang="es-ES" sz="1300" b="1" smtClean="0">
              <a:effectLst/>
              <a:latin typeface="Arial" pitchFamily="34" charset="0"/>
              <a:ea typeface="+mn-ea"/>
              <a:cs typeface="Arial" pitchFamily="34" charset="0"/>
            </a:rPr>
            <a:t>Liquidación de títulos del ex trabajador</a:t>
          </a:r>
          <a:endParaRPr lang="es-ES" sz="1300" b="1" dirty="0">
            <a:effectLst/>
            <a:latin typeface="Calibri"/>
            <a:ea typeface="+mn-ea"/>
            <a:cs typeface="+mn-cs"/>
          </a:endParaRPr>
        </a:p>
      </dgm:t>
    </dgm:pt>
    <dgm:pt modelId="{452B17B9-4170-4F09-8FF8-4E6EFB7B5497}" type="parTrans" cxnId="{A42AADFC-D8F6-4D1C-8AFD-494B23D4B3B2}">
      <dgm:prSet/>
      <dgm:spPr/>
      <dgm:t>
        <a:bodyPr/>
        <a:lstStyle/>
        <a:p>
          <a:endParaRPr lang="es-ES"/>
        </a:p>
      </dgm:t>
    </dgm:pt>
    <dgm:pt modelId="{786AE72C-51D4-47F3-8B2A-D6036640F791}" type="sibTrans" cxnId="{A42AADFC-D8F6-4D1C-8AFD-494B23D4B3B2}">
      <dgm:prSet/>
      <dgm:spPr/>
      <dgm:t>
        <a:bodyPr/>
        <a:lstStyle/>
        <a:p>
          <a:endParaRPr lang="es-ES"/>
        </a:p>
      </dgm:t>
    </dgm:pt>
    <dgm:pt modelId="{6FDD795B-0E2A-4E7C-AC29-185E87982649}">
      <dgm:prSet phldrT="[Texto]" custT="1"/>
      <dgm:spPr>
        <a:xfrm>
          <a:off x="7573256" y="1368417"/>
          <a:ext cx="926829" cy="1828800"/>
        </a:xfrm>
      </dgm:spPr>
      <dgm:t>
        <a:bodyPr vert="vert270"/>
        <a:lstStyle/>
        <a:p>
          <a:r>
            <a:rPr lang="es-ES" sz="1300" b="1" smtClean="0">
              <a:effectLst/>
              <a:latin typeface="Arial" pitchFamily="34" charset="0"/>
              <a:ea typeface="+mn-ea"/>
              <a:cs typeface="Arial" pitchFamily="34" charset="0"/>
            </a:rPr>
            <a:t>Afores/</a:t>
          </a:r>
          <a:r>
            <a:rPr lang="es-ES" sz="1050" b="1" smtClean="0">
              <a:effectLst/>
              <a:latin typeface="Arial" pitchFamily="34" charset="0"/>
              <a:ea typeface="+mn-ea"/>
              <a:cs typeface="Arial" pitchFamily="34" charset="0"/>
            </a:rPr>
            <a:t>PENSIONISSSTE</a:t>
          </a:r>
          <a:r>
            <a:rPr lang="es-ES" sz="1300" b="1" smtClean="0">
              <a:effectLst/>
              <a:latin typeface="Arial" pitchFamily="34" charset="0"/>
              <a:ea typeface="+mn-ea"/>
              <a:cs typeface="Arial" pitchFamily="34" charset="0"/>
            </a:rPr>
            <a:t> transfieren recursos a la aseguradora</a:t>
          </a:r>
          <a:endParaRPr lang="es-ES" sz="1300" b="1" dirty="0">
            <a:effectLst/>
            <a:latin typeface="Calibri"/>
            <a:ea typeface="+mn-ea"/>
            <a:cs typeface="+mn-cs"/>
          </a:endParaRPr>
        </a:p>
      </dgm:t>
    </dgm:pt>
    <dgm:pt modelId="{D202802D-C88F-42E1-96BF-63AA8DA24FB3}" type="parTrans" cxnId="{8B13C8C2-5C14-4275-BBB8-E3BACBE9E6DA}">
      <dgm:prSet/>
      <dgm:spPr/>
      <dgm:t>
        <a:bodyPr/>
        <a:lstStyle/>
        <a:p>
          <a:endParaRPr lang="es-ES"/>
        </a:p>
      </dgm:t>
    </dgm:pt>
    <dgm:pt modelId="{884233A0-0FEB-4E96-83DC-7A99846AB58D}" type="sibTrans" cxnId="{8B13C8C2-5C14-4275-BBB8-E3BACBE9E6DA}">
      <dgm:prSet/>
      <dgm:spPr/>
      <dgm:t>
        <a:bodyPr/>
        <a:lstStyle/>
        <a:p>
          <a:endParaRPr lang="es-ES"/>
        </a:p>
      </dgm:t>
    </dgm:pt>
    <dgm:pt modelId="{3F4F0A21-0478-47C0-A5C3-A70CB38042ED}">
      <dgm:prSet custT="1"/>
      <dgm:spPr>
        <a:xfrm>
          <a:off x="1132750" y="1368417"/>
          <a:ext cx="926829" cy="1828800"/>
        </a:xfrm>
      </dgm:spPr>
      <dgm:t>
        <a:bodyPr vert="vert270"/>
        <a:lstStyle/>
        <a:p>
          <a:r>
            <a:rPr lang="es-ES" sz="1300" b="1" smtClean="0">
              <a:effectLst/>
              <a:latin typeface="Arial" pitchFamily="34" charset="0"/>
              <a:ea typeface="+mn-ea"/>
              <a:cs typeface="Arial" pitchFamily="34" charset="0"/>
            </a:rPr>
            <a:t>Solicitud de Saldos Previos a Afore</a:t>
          </a:r>
          <a:endParaRPr lang="es-ES" sz="1300" b="1" dirty="0">
            <a:effectLst/>
            <a:latin typeface="Calibri"/>
            <a:ea typeface="+mn-ea"/>
            <a:cs typeface="+mn-cs"/>
          </a:endParaRPr>
        </a:p>
      </dgm:t>
    </dgm:pt>
    <dgm:pt modelId="{8E089DDF-A26C-42D0-887B-48D9CF09DD71}" type="parTrans" cxnId="{8E74F2B4-1438-48DF-ABB1-AC1F09A40116}">
      <dgm:prSet/>
      <dgm:spPr/>
      <dgm:t>
        <a:bodyPr/>
        <a:lstStyle/>
        <a:p>
          <a:endParaRPr lang="es-ES"/>
        </a:p>
      </dgm:t>
    </dgm:pt>
    <dgm:pt modelId="{0FD0F181-A6A4-4CC2-8E4A-95A39AF1992D}" type="sibTrans" cxnId="{8E74F2B4-1438-48DF-ABB1-AC1F09A40116}">
      <dgm:prSet/>
      <dgm:spPr/>
      <dgm:t>
        <a:bodyPr/>
        <a:lstStyle/>
        <a:p>
          <a:endParaRPr lang="es-ES"/>
        </a:p>
      </dgm:t>
    </dgm:pt>
    <dgm:pt modelId="{9F4E9130-E3B2-4593-AEED-D4F6BF854ABE}">
      <dgm:prSet custT="1"/>
      <dgm:spPr>
        <a:xfrm>
          <a:off x="3295351" y="1368417"/>
          <a:ext cx="926829" cy="1828800"/>
        </a:xfrm>
      </dgm:spPr>
      <dgm:t>
        <a:bodyPr vert="vert270"/>
        <a:lstStyle/>
        <a:p>
          <a:r>
            <a:rPr lang="es-ES" sz="1300" b="1" smtClean="0">
              <a:effectLst/>
              <a:latin typeface="Arial" pitchFamily="34" charset="0"/>
              <a:ea typeface="+mn-ea"/>
              <a:cs typeface="Arial" pitchFamily="34" charset="0"/>
            </a:rPr>
            <a:t>Recepción, elección  y aceptación de Oferta </a:t>
          </a:r>
          <a:endParaRPr lang="es-ES" sz="1300" b="1" dirty="0">
            <a:effectLst/>
            <a:latin typeface="Calibri"/>
            <a:ea typeface="+mn-ea"/>
            <a:cs typeface="+mn-cs"/>
          </a:endParaRPr>
        </a:p>
      </dgm:t>
    </dgm:pt>
    <dgm:pt modelId="{95DD02FA-4BCD-48A7-8270-F2F6469C05FD}" type="parTrans" cxnId="{83A4B5E0-0842-444C-B66F-70EE26AEA8D4}">
      <dgm:prSet/>
      <dgm:spPr/>
      <dgm:t>
        <a:bodyPr/>
        <a:lstStyle/>
        <a:p>
          <a:endParaRPr lang="es-ES"/>
        </a:p>
      </dgm:t>
    </dgm:pt>
    <dgm:pt modelId="{8BDF15F9-8722-4D8A-8B31-E07737D4192A}" type="sibTrans" cxnId="{83A4B5E0-0842-444C-B66F-70EE26AEA8D4}">
      <dgm:prSet/>
      <dgm:spPr/>
      <dgm:t>
        <a:bodyPr/>
        <a:lstStyle/>
        <a:p>
          <a:endParaRPr lang="es-ES"/>
        </a:p>
      </dgm:t>
    </dgm:pt>
    <dgm:pt modelId="{CA2330D1-3FE9-4ECA-969A-A04A1B3B04FB}">
      <dgm:prSet custT="1"/>
      <dgm:spPr>
        <a:xfrm>
          <a:off x="4376652" y="1368417"/>
          <a:ext cx="926829" cy="1828800"/>
        </a:xfrm>
      </dgm:spPr>
      <dgm:t>
        <a:bodyPr vert="vert270"/>
        <a:lstStyle/>
        <a:p>
          <a:r>
            <a:rPr lang="es-ES" sz="1300" b="1" smtClean="0">
              <a:effectLst/>
              <a:latin typeface="Arial" pitchFamily="34" charset="0"/>
              <a:ea typeface="+mn-ea"/>
              <a:cs typeface="Arial" pitchFamily="34" charset="0"/>
            </a:rPr>
            <a:t>Emisión de Concesión de Pensión</a:t>
          </a:r>
          <a:endParaRPr lang="es-ES" sz="1300" b="1" dirty="0">
            <a:effectLst/>
            <a:latin typeface="Calibri"/>
            <a:ea typeface="+mn-ea"/>
            <a:cs typeface="+mn-cs"/>
          </a:endParaRPr>
        </a:p>
      </dgm:t>
    </dgm:pt>
    <dgm:pt modelId="{671C6FB0-CC12-4BA1-888B-7096C7765452}" type="parTrans" cxnId="{614092AA-D706-41A7-8536-30AA5D456DD1}">
      <dgm:prSet/>
      <dgm:spPr/>
      <dgm:t>
        <a:bodyPr/>
        <a:lstStyle/>
        <a:p>
          <a:endParaRPr lang="es-ES"/>
        </a:p>
      </dgm:t>
    </dgm:pt>
    <dgm:pt modelId="{8DDF42FB-BCF9-4F47-80DE-944B0DD86017}" type="sibTrans" cxnId="{614092AA-D706-41A7-8536-30AA5D456DD1}">
      <dgm:prSet/>
      <dgm:spPr/>
      <dgm:t>
        <a:bodyPr/>
        <a:lstStyle/>
        <a:p>
          <a:endParaRPr lang="es-ES"/>
        </a:p>
      </dgm:t>
    </dgm:pt>
    <dgm:pt modelId="{3A79F205-9F2C-4F42-8356-09941E59C057}">
      <dgm:prSet custT="1"/>
      <dgm:spPr>
        <a:xfrm>
          <a:off x="5457952" y="1368417"/>
          <a:ext cx="926829" cy="1828800"/>
        </a:xfrm>
      </dgm:spPr>
      <dgm:t>
        <a:bodyPr vert="vert270"/>
        <a:lstStyle/>
        <a:p>
          <a:r>
            <a:rPr lang="es-ES" sz="1300" b="1" smtClean="0">
              <a:effectLst/>
              <a:latin typeface="Arial" pitchFamily="34" charset="0"/>
              <a:ea typeface="+mn-ea"/>
              <a:cs typeface="Arial" pitchFamily="34" charset="0"/>
            </a:rPr>
            <a:t>Impacto en Data Mart</a:t>
          </a:r>
          <a:endParaRPr lang="es-ES" sz="1300" b="1" dirty="0">
            <a:effectLst/>
            <a:latin typeface="Calibri"/>
            <a:ea typeface="+mn-ea"/>
            <a:cs typeface="+mn-cs"/>
          </a:endParaRPr>
        </a:p>
      </dgm:t>
    </dgm:pt>
    <dgm:pt modelId="{753331F4-25A4-4B18-AD62-16F78617372A}" type="parTrans" cxnId="{405937C4-303A-4B77-B6BF-61B7A2B5E593}">
      <dgm:prSet/>
      <dgm:spPr/>
      <dgm:t>
        <a:bodyPr/>
        <a:lstStyle/>
        <a:p>
          <a:endParaRPr lang="es-ES"/>
        </a:p>
      </dgm:t>
    </dgm:pt>
    <dgm:pt modelId="{337FF0D2-18F3-4CB0-B6A8-D999D44C4FF9}" type="sibTrans" cxnId="{405937C4-303A-4B77-B6BF-61B7A2B5E593}">
      <dgm:prSet/>
      <dgm:spPr/>
      <dgm:t>
        <a:bodyPr/>
        <a:lstStyle/>
        <a:p>
          <a:endParaRPr lang="es-ES"/>
        </a:p>
      </dgm:t>
    </dgm:pt>
    <dgm:pt modelId="{D5EC8359-F4D4-4260-B086-C020FD43D6D9}">
      <dgm:prSet custT="1"/>
      <dgm:spPr>
        <a:xfrm>
          <a:off x="2214051" y="1368417"/>
          <a:ext cx="926829" cy="1828800"/>
        </a:xfrm>
      </dgm:spPr>
      <dgm:t>
        <a:bodyPr vert="vert270"/>
        <a:lstStyle/>
        <a:p>
          <a:r>
            <a:rPr lang="es-ES" sz="1300" b="1" smtClean="0">
              <a:effectLst/>
              <a:latin typeface="Arial" pitchFamily="34" charset="0"/>
              <a:ea typeface="+mn-ea"/>
              <a:cs typeface="Arial" pitchFamily="34" charset="0"/>
            </a:rPr>
            <a:t>Prospectación a través del SAOR para generación de ofertas</a:t>
          </a:r>
          <a:endParaRPr lang="es-ES" sz="1300" b="1" dirty="0">
            <a:effectLst/>
            <a:latin typeface="Calibri"/>
            <a:ea typeface="+mn-ea"/>
            <a:cs typeface="+mn-cs"/>
          </a:endParaRPr>
        </a:p>
      </dgm:t>
    </dgm:pt>
    <dgm:pt modelId="{0F8AC16C-1E27-4E06-B0BF-9FACBB229206}" type="sibTrans" cxnId="{EA0D0EC6-CF6A-41D3-8C3A-0F6BB091C8DB}">
      <dgm:prSet/>
      <dgm:spPr/>
      <dgm:t>
        <a:bodyPr/>
        <a:lstStyle/>
        <a:p>
          <a:endParaRPr lang="es-ES"/>
        </a:p>
      </dgm:t>
    </dgm:pt>
    <dgm:pt modelId="{06AED8C5-BCDB-4E03-882C-13CCC6CBC268}" type="parTrans" cxnId="{EA0D0EC6-CF6A-41D3-8C3A-0F6BB091C8DB}">
      <dgm:prSet/>
      <dgm:spPr/>
      <dgm:t>
        <a:bodyPr/>
        <a:lstStyle/>
        <a:p>
          <a:endParaRPr lang="es-ES"/>
        </a:p>
      </dgm:t>
    </dgm:pt>
    <dgm:pt modelId="{5ED185C6-59DB-486C-BA41-D77B3D0D4295}" type="pres">
      <dgm:prSet presAssocID="{9D414123-0845-4C22-9EB9-AE4982C1A88A}" presName="Name0" presStyleCnt="0">
        <dgm:presLayoutVars>
          <dgm:dir/>
          <dgm:resizeHandles val="exact"/>
        </dgm:presLayoutVars>
      </dgm:prSet>
      <dgm:spPr/>
    </dgm:pt>
    <dgm:pt modelId="{26516585-6B23-41BA-B311-07EF1C6CBA94}" type="pres">
      <dgm:prSet presAssocID="{D7DFF470-1431-4FC0-8403-D1276C4EE4E4}" presName="node" presStyleLbl="node1" presStyleIdx="0" presStyleCnt="8">
        <dgm:presLayoutVars>
          <dgm:bulletEnabled val="1"/>
        </dgm:presLayoutVars>
      </dgm:prSet>
      <dgm:spPr/>
      <dgm:t>
        <a:bodyPr/>
        <a:lstStyle/>
        <a:p>
          <a:endParaRPr lang="es-MX"/>
        </a:p>
      </dgm:t>
    </dgm:pt>
    <dgm:pt modelId="{640AB513-02A5-4B75-A96C-9FE89304AB02}" type="pres">
      <dgm:prSet presAssocID="{C77F4A92-2DE8-4E2F-9E7B-7293E5EDA4E9}" presName="sibTrans" presStyleLbl="sibTrans2D1" presStyleIdx="0" presStyleCnt="7"/>
      <dgm:spPr/>
      <dgm:t>
        <a:bodyPr/>
        <a:lstStyle/>
        <a:p>
          <a:endParaRPr lang="es-MX"/>
        </a:p>
      </dgm:t>
    </dgm:pt>
    <dgm:pt modelId="{2B1DB98D-C2F4-44F0-9987-895D3425E22C}" type="pres">
      <dgm:prSet presAssocID="{C77F4A92-2DE8-4E2F-9E7B-7293E5EDA4E9}" presName="connectorText" presStyleLbl="sibTrans2D1" presStyleIdx="0" presStyleCnt="7"/>
      <dgm:spPr/>
      <dgm:t>
        <a:bodyPr/>
        <a:lstStyle/>
        <a:p>
          <a:endParaRPr lang="es-MX"/>
        </a:p>
      </dgm:t>
    </dgm:pt>
    <dgm:pt modelId="{9AAA20E2-1298-41B1-8ADF-0C5C84BA5E4A}" type="pres">
      <dgm:prSet presAssocID="{3F4F0A21-0478-47C0-A5C3-A70CB38042ED}" presName="node" presStyleLbl="node1" presStyleIdx="1" presStyleCnt="8">
        <dgm:presLayoutVars>
          <dgm:bulletEnabled val="1"/>
        </dgm:presLayoutVars>
      </dgm:prSet>
      <dgm:spPr/>
      <dgm:t>
        <a:bodyPr/>
        <a:lstStyle/>
        <a:p>
          <a:endParaRPr lang="es-MX"/>
        </a:p>
      </dgm:t>
    </dgm:pt>
    <dgm:pt modelId="{077EEC49-67AF-4C0F-B0A4-055DB4C1FCF7}" type="pres">
      <dgm:prSet presAssocID="{0FD0F181-A6A4-4CC2-8E4A-95A39AF1992D}" presName="sibTrans" presStyleLbl="sibTrans2D1" presStyleIdx="1" presStyleCnt="7"/>
      <dgm:spPr/>
      <dgm:t>
        <a:bodyPr/>
        <a:lstStyle/>
        <a:p>
          <a:endParaRPr lang="es-MX"/>
        </a:p>
      </dgm:t>
    </dgm:pt>
    <dgm:pt modelId="{AC90C251-0FEA-4E91-BD34-50AFE470F25A}" type="pres">
      <dgm:prSet presAssocID="{0FD0F181-A6A4-4CC2-8E4A-95A39AF1992D}" presName="connectorText" presStyleLbl="sibTrans2D1" presStyleIdx="1" presStyleCnt="7"/>
      <dgm:spPr/>
      <dgm:t>
        <a:bodyPr/>
        <a:lstStyle/>
        <a:p>
          <a:endParaRPr lang="es-MX"/>
        </a:p>
      </dgm:t>
    </dgm:pt>
    <dgm:pt modelId="{323A3217-91DF-4D22-8A6E-582C7872A830}" type="pres">
      <dgm:prSet presAssocID="{D5EC8359-F4D4-4260-B086-C020FD43D6D9}" presName="node" presStyleLbl="node1" presStyleIdx="2" presStyleCnt="8">
        <dgm:presLayoutVars>
          <dgm:bulletEnabled val="1"/>
        </dgm:presLayoutVars>
      </dgm:prSet>
      <dgm:spPr/>
      <dgm:t>
        <a:bodyPr/>
        <a:lstStyle/>
        <a:p>
          <a:endParaRPr lang="es-MX"/>
        </a:p>
      </dgm:t>
    </dgm:pt>
    <dgm:pt modelId="{11769CE0-FF02-486F-A940-0930E6C2FF6A}" type="pres">
      <dgm:prSet presAssocID="{0F8AC16C-1E27-4E06-B0BF-9FACBB229206}" presName="sibTrans" presStyleLbl="sibTrans2D1" presStyleIdx="2" presStyleCnt="7"/>
      <dgm:spPr/>
      <dgm:t>
        <a:bodyPr/>
        <a:lstStyle/>
        <a:p>
          <a:endParaRPr lang="es-MX"/>
        </a:p>
      </dgm:t>
    </dgm:pt>
    <dgm:pt modelId="{AC1C3A7E-8BCF-4C62-A4D0-CFBE8C70F259}" type="pres">
      <dgm:prSet presAssocID="{0F8AC16C-1E27-4E06-B0BF-9FACBB229206}" presName="connectorText" presStyleLbl="sibTrans2D1" presStyleIdx="2" presStyleCnt="7"/>
      <dgm:spPr/>
      <dgm:t>
        <a:bodyPr/>
        <a:lstStyle/>
        <a:p>
          <a:endParaRPr lang="es-MX"/>
        </a:p>
      </dgm:t>
    </dgm:pt>
    <dgm:pt modelId="{30DE3E02-4522-4F82-B82E-FD79197C7E8B}" type="pres">
      <dgm:prSet presAssocID="{9F4E9130-E3B2-4593-AEED-D4F6BF854ABE}" presName="node" presStyleLbl="node1" presStyleIdx="3" presStyleCnt="8">
        <dgm:presLayoutVars>
          <dgm:bulletEnabled val="1"/>
        </dgm:presLayoutVars>
      </dgm:prSet>
      <dgm:spPr/>
      <dgm:t>
        <a:bodyPr/>
        <a:lstStyle/>
        <a:p>
          <a:endParaRPr lang="es-MX"/>
        </a:p>
      </dgm:t>
    </dgm:pt>
    <dgm:pt modelId="{494010C3-FB33-471E-A22C-02C01625B8CB}" type="pres">
      <dgm:prSet presAssocID="{8BDF15F9-8722-4D8A-8B31-E07737D4192A}" presName="sibTrans" presStyleLbl="sibTrans2D1" presStyleIdx="3" presStyleCnt="7"/>
      <dgm:spPr/>
      <dgm:t>
        <a:bodyPr/>
        <a:lstStyle/>
        <a:p>
          <a:endParaRPr lang="es-MX"/>
        </a:p>
      </dgm:t>
    </dgm:pt>
    <dgm:pt modelId="{24F1CAFF-53CF-4EA8-91B5-CEB3CC28C2B7}" type="pres">
      <dgm:prSet presAssocID="{8BDF15F9-8722-4D8A-8B31-E07737D4192A}" presName="connectorText" presStyleLbl="sibTrans2D1" presStyleIdx="3" presStyleCnt="7"/>
      <dgm:spPr/>
      <dgm:t>
        <a:bodyPr/>
        <a:lstStyle/>
        <a:p>
          <a:endParaRPr lang="es-MX"/>
        </a:p>
      </dgm:t>
    </dgm:pt>
    <dgm:pt modelId="{6D5E091F-B52B-47AB-97E5-3AA57FE38127}" type="pres">
      <dgm:prSet presAssocID="{CA2330D1-3FE9-4ECA-969A-A04A1B3B04FB}" presName="node" presStyleLbl="node1" presStyleIdx="4" presStyleCnt="8">
        <dgm:presLayoutVars>
          <dgm:bulletEnabled val="1"/>
        </dgm:presLayoutVars>
      </dgm:prSet>
      <dgm:spPr/>
      <dgm:t>
        <a:bodyPr/>
        <a:lstStyle/>
        <a:p>
          <a:endParaRPr lang="es-MX"/>
        </a:p>
      </dgm:t>
    </dgm:pt>
    <dgm:pt modelId="{92DD1AB7-F0AD-4125-85F1-0513D8C04012}" type="pres">
      <dgm:prSet presAssocID="{8DDF42FB-BCF9-4F47-80DE-944B0DD86017}" presName="sibTrans" presStyleLbl="sibTrans2D1" presStyleIdx="4" presStyleCnt="7"/>
      <dgm:spPr/>
      <dgm:t>
        <a:bodyPr/>
        <a:lstStyle/>
        <a:p>
          <a:endParaRPr lang="es-MX"/>
        </a:p>
      </dgm:t>
    </dgm:pt>
    <dgm:pt modelId="{3F58B942-9F4B-4858-A4B2-61BE8423B052}" type="pres">
      <dgm:prSet presAssocID="{8DDF42FB-BCF9-4F47-80DE-944B0DD86017}" presName="connectorText" presStyleLbl="sibTrans2D1" presStyleIdx="4" presStyleCnt="7"/>
      <dgm:spPr/>
      <dgm:t>
        <a:bodyPr/>
        <a:lstStyle/>
        <a:p>
          <a:endParaRPr lang="es-MX"/>
        </a:p>
      </dgm:t>
    </dgm:pt>
    <dgm:pt modelId="{696C663A-3262-401A-AF77-F25FFB8BBAEA}" type="pres">
      <dgm:prSet presAssocID="{3A79F205-9F2C-4F42-8356-09941E59C057}" presName="node" presStyleLbl="node1" presStyleIdx="5" presStyleCnt="8">
        <dgm:presLayoutVars>
          <dgm:bulletEnabled val="1"/>
        </dgm:presLayoutVars>
      </dgm:prSet>
      <dgm:spPr/>
      <dgm:t>
        <a:bodyPr/>
        <a:lstStyle/>
        <a:p>
          <a:endParaRPr lang="es-MX"/>
        </a:p>
      </dgm:t>
    </dgm:pt>
    <dgm:pt modelId="{895365A3-3908-4FF1-B71C-9377FB545BFC}" type="pres">
      <dgm:prSet presAssocID="{337FF0D2-18F3-4CB0-B6A8-D999D44C4FF9}" presName="sibTrans" presStyleLbl="sibTrans2D1" presStyleIdx="5" presStyleCnt="7"/>
      <dgm:spPr/>
      <dgm:t>
        <a:bodyPr/>
        <a:lstStyle/>
        <a:p>
          <a:endParaRPr lang="es-MX"/>
        </a:p>
      </dgm:t>
    </dgm:pt>
    <dgm:pt modelId="{A0CFCEBA-9CB6-461E-BBEE-4F87B3187BB5}" type="pres">
      <dgm:prSet presAssocID="{337FF0D2-18F3-4CB0-B6A8-D999D44C4FF9}" presName="connectorText" presStyleLbl="sibTrans2D1" presStyleIdx="5" presStyleCnt="7"/>
      <dgm:spPr/>
      <dgm:t>
        <a:bodyPr/>
        <a:lstStyle/>
        <a:p>
          <a:endParaRPr lang="es-MX"/>
        </a:p>
      </dgm:t>
    </dgm:pt>
    <dgm:pt modelId="{C1995CD5-5F4C-4B06-864C-72B74C0C9268}" type="pres">
      <dgm:prSet presAssocID="{3D670AE3-1D37-4429-92D5-6D0ABD4F7FD0}" presName="node" presStyleLbl="node1" presStyleIdx="6" presStyleCnt="8">
        <dgm:presLayoutVars>
          <dgm:bulletEnabled val="1"/>
        </dgm:presLayoutVars>
      </dgm:prSet>
      <dgm:spPr/>
      <dgm:t>
        <a:bodyPr/>
        <a:lstStyle/>
        <a:p>
          <a:endParaRPr lang="es-MX"/>
        </a:p>
      </dgm:t>
    </dgm:pt>
    <dgm:pt modelId="{651C588A-1B04-405D-96F8-C80C7CD8176E}" type="pres">
      <dgm:prSet presAssocID="{786AE72C-51D4-47F3-8B2A-D6036640F791}" presName="sibTrans" presStyleLbl="sibTrans2D1" presStyleIdx="6" presStyleCnt="7"/>
      <dgm:spPr/>
      <dgm:t>
        <a:bodyPr/>
        <a:lstStyle/>
        <a:p>
          <a:endParaRPr lang="es-MX"/>
        </a:p>
      </dgm:t>
    </dgm:pt>
    <dgm:pt modelId="{AE9C9923-2C87-4CAC-BA82-8083F73CA7CF}" type="pres">
      <dgm:prSet presAssocID="{786AE72C-51D4-47F3-8B2A-D6036640F791}" presName="connectorText" presStyleLbl="sibTrans2D1" presStyleIdx="6" presStyleCnt="7"/>
      <dgm:spPr/>
      <dgm:t>
        <a:bodyPr/>
        <a:lstStyle/>
        <a:p>
          <a:endParaRPr lang="es-MX"/>
        </a:p>
      </dgm:t>
    </dgm:pt>
    <dgm:pt modelId="{FF039E07-9DC7-4A33-ADBB-E04BD70D26E7}" type="pres">
      <dgm:prSet presAssocID="{6FDD795B-0E2A-4E7C-AC29-185E87982649}" presName="node" presStyleLbl="node1" presStyleIdx="7" presStyleCnt="8">
        <dgm:presLayoutVars>
          <dgm:bulletEnabled val="1"/>
        </dgm:presLayoutVars>
      </dgm:prSet>
      <dgm:spPr/>
      <dgm:t>
        <a:bodyPr/>
        <a:lstStyle/>
        <a:p>
          <a:endParaRPr lang="es-MX"/>
        </a:p>
      </dgm:t>
    </dgm:pt>
  </dgm:ptLst>
  <dgm:cxnLst>
    <dgm:cxn modelId="{906960C6-E7C7-4758-A008-D5CA16875205}" type="presOf" srcId="{786AE72C-51D4-47F3-8B2A-D6036640F791}" destId="{651C588A-1B04-405D-96F8-C80C7CD8176E}" srcOrd="0" destOrd="0" presId="urn:microsoft.com/office/officeart/2005/8/layout/process1"/>
    <dgm:cxn modelId="{8E74F2B4-1438-48DF-ABB1-AC1F09A40116}" srcId="{9D414123-0845-4C22-9EB9-AE4982C1A88A}" destId="{3F4F0A21-0478-47C0-A5C3-A70CB38042ED}" srcOrd="1" destOrd="0" parTransId="{8E089DDF-A26C-42D0-887B-48D9CF09DD71}" sibTransId="{0FD0F181-A6A4-4CC2-8E4A-95A39AF1992D}"/>
    <dgm:cxn modelId="{DE3559F9-F6B8-450A-9CC0-BCE1F4259F2D}" type="presOf" srcId="{0FD0F181-A6A4-4CC2-8E4A-95A39AF1992D}" destId="{077EEC49-67AF-4C0F-B0A4-055DB4C1FCF7}" srcOrd="0" destOrd="0" presId="urn:microsoft.com/office/officeart/2005/8/layout/process1"/>
    <dgm:cxn modelId="{37A5AA54-FE0A-4ED6-83D5-F9786ADCB040}" type="presOf" srcId="{3F4F0A21-0478-47C0-A5C3-A70CB38042ED}" destId="{9AAA20E2-1298-41B1-8ADF-0C5C84BA5E4A}" srcOrd="0" destOrd="0" presId="urn:microsoft.com/office/officeart/2005/8/layout/process1"/>
    <dgm:cxn modelId="{A42AADFC-D8F6-4D1C-8AFD-494B23D4B3B2}" srcId="{9D414123-0845-4C22-9EB9-AE4982C1A88A}" destId="{3D670AE3-1D37-4429-92D5-6D0ABD4F7FD0}" srcOrd="6" destOrd="0" parTransId="{452B17B9-4170-4F09-8FF8-4E6EFB7B5497}" sibTransId="{786AE72C-51D4-47F3-8B2A-D6036640F791}"/>
    <dgm:cxn modelId="{DC3E21C3-E2D3-476D-8FCF-501C051872D3}" type="presOf" srcId="{0F8AC16C-1E27-4E06-B0BF-9FACBB229206}" destId="{AC1C3A7E-8BCF-4C62-A4D0-CFBE8C70F259}" srcOrd="1" destOrd="0" presId="urn:microsoft.com/office/officeart/2005/8/layout/process1"/>
    <dgm:cxn modelId="{71F37649-67FA-4586-BE2D-8953588C5212}" type="presOf" srcId="{8DDF42FB-BCF9-4F47-80DE-944B0DD86017}" destId="{3F58B942-9F4B-4858-A4B2-61BE8423B052}" srcOrd="1" destOrd="0" presId="urn:microsoft.com/office/officeart/2005/8/layout/process1"/>
    <dgm:cxn modelId="{EBB34271-0E49-48F8-96CF-E7AE58EBC6A6}" type="presOf" srcId="{337FF0D2-18F3-4CB0-B6A8-D999D44C4FF9}" destId="{895365A3-3908-4FF1-B71C-9377FB545BFC}" srcOrd="0" destOrd="0" presId="urn:microsoft.com/office/officeart/2005/8/layout/process1"/>
    <dgm:cxn modelId="{405937C4-303A-4B77-B6BF-61B7A2B5E593}" srcId="{9D414123-0845-4C22-9EB9-AE4982C1A88A}" destId="{3A79F205-9F2C-4F42-8356-09941E59C057}" srcOrd="5" destOrd="0" parTransId="{753331F4-25A4-4B18-AD62-16F78617372A}" sibTransId="{337FF0D2-18F3-4CB0-B6A8-D999D44C4FF9}"/>
    <dgm:cxn modelId="{54D4776D-C8E5-441E-B418-1021B61FAF4E}" type="presOf" srcId="{9D414123-0845-4C22-9EB9-AE4982C1A88A}" destId="{5ED185C6-59DB-486C-BA41-D77B3D0D4295}" srcOrd="0" destOrd="0" presId="urn:microsoft.com/office/officeart/2005/8/layout/process1"/>
    <dgm:cxn modelId="{622D4D72-48CE-47D8-B4AE-069DD13F80BB}" type="presOf" srcId="{0FD0F181-A6A4-4CC2-8E4A-95A39AF1992D}" destId="{AC90C251-0FEA-4E91-BD34-50AFE470F25A}" srcOrd="1" destOrd="0" presId="urn:microsoft.com/office/officeart/2005/8/layout/process1"/>
    <dgm:cxn modelId="{8B13C8C2-5C14-4275-BBB8-E3BACBE9E6DA}" srcId="{9D414123-0845-4C22-9EB9-AE4982C1A88A}" destId="{6FDD795B-0E2A-4E7C-AC29-185E87982649}" srcOrd="7" destOrd="0" parTransId="{D202802D-C88F-42E1-96BF-63AA8DA24FB3}" sibTransId="{884233A0-0FEB-4E96-83DC-7A99846AB58D}"/>
    <dgm:cxn modelId="{F3EA6BD7-C403-4307-90D1-BCE280628E93}" type="presOf" srcId="{D5EC8359-F4D4-4260-B086-C020FD43D6D9}" destId="{323A3217-91DF-4D22-8A6E-582C7872A830}" srcOrd="0" destOrd="0" presId="urn:microsoft.com/office/officeart/2005/8/layout/process1"/>
    <dgm:cxn modelId="{3565064E-2E24-4B4D-A5DA-08B53EA01488}" type="presOf" srcId="{8BDF15F9-8722-4D8A-8B31-E07737D4192A}" destId="{494010C3-FB33-471E-A22C-02C01625B8CB}" srcOrd="0" destOrd="0" presId="urn:microsoft.com/office/officeart/2005/8/layout/process1"/>
    <dgm:cxn modelId="{E66A4552-742F-4B3B-BB9D-FFBD2C0489F6}" type="presOf" srcId="{C77F4A92-2DE8-4E2F-9E7B-7293E5EDA4E9}" destId="{640AB513-02A5-4B75-A96C-9FE89304AB02}" srcOrd="0" destOrd="0" presId="urn:microsoft.com/office/officeart/2005/8/layout/process1"/>
    <dgm:cxn modelId="{A6B97E2B-FA8E-4EE4-B156-E10EBEF41F6F}" type="presOf" srcId="{337FF0D2-18F3-4CB0-B6A8-D999D44C4FF9}" destId="{A0CFCEBA-9CB6-461E-BBEE-4F87B3187BB5}" srcOrd="1" destOrd="0" presId="urn:microsoft.com/office/officeart/2005/8/layout/process1"/>
    <dgm:cxn modelId="{C7D7657A-5F10-433E-9887-EF733851478D}" type="presOf" srcId="{CA2330D1-3FE9-4ECA-969A-A04A1B3B04FB}" destId="{6D5E091F-B52B-47AB-97E5-3AA57FE38127}" srcOrd="0" destOrd="0" presId="urn:microsoft.com/office/officeart/2005/8/layout/process1"/>
    <dgm:cxn modelId="{BFF98AF3-E2C5-40F8-ADCB-5EE88B9FFBA6}" type="presOf" srcId="{0F8AC16C-1E27-4E06-B0BF-9FACBB229206}" destId="{11769CE0-FF02-486F-A940-0930E6C2FF6A}" srcOrd="0" destOrd="0" presId="urn:microsoft.com/office/officeart/2005/8/layout/process1"/>
    <dgm:cxn modelId="{66FE96BE-5D4C-45C0-8419-B36AF6FF63E5}" type="presOf" srcId="{6FDD795B-0E2A-4E7C-AC29-185E87982649}" destId="{FF039E07-9DC7-4A33-ADBB-E04BD70D26E7}" srcOrd="0" destOrd="0" presId="urn:microsoft.com/office/officeart/2005/8/layout/process1"/>
    <dgm:cxn modelId="{9D9ACF20-CE2C-4D15-AAC4-6BEF7B505F56}" type="presOf" srcId="{9F4E9130-E3B2-4593-AEED-D4F6BF854ABE}" destId="{30DE3E02-4522-4F82-B82E-FD79197C7E8B}" srcOrd="0" destOrd="0" presId="urn:microsoft.com/office/officeart/2005/8/layout/process1"/>
    <dgm:cxn modelId="{0BA5B3A1-EB58-4370-8145-0F34C7EA0ADD}" type="presOf" srcId="{D7DFF470-1431-4FC0-8403-D1276C4EE4E4}" destId="{26516585-6B23-41BA-B311-07EF1C6CBA94}" srcOrd="0" destOrd="0" presId="urn:microsoft.com/office/officeart/2005/8/layout/process1"/>
    <dgm:cxn modelId="{83A4B5E0-0842-444C-B66F-70EE26AEA8D4}" srcId="{9D414123-0845-4C22-9EB9-AE4982C1A88A}" destId="{9F4E9130-E3B2-4593-AEED-D4F6BF854ABE}" srcOrd="3" destOrd="0" parTransId="{95DD02FA-4BCD-48A7-8270-F2F6469C05FD}" sibTransId="{8BDF15F9-8722-4D8A-8B31-E07737D4192A}"/>
    <dgm:cxn modelId="{9A0BE960-075E-4665-850F-D8885B01DBAC}" type="presOf" srcId="{C77F4A92-2DE8-4E2F-9E7B-7293E5EDA4E9}" destId="{2B1DB98D-C2F4-44F0-9987-895D3425E22C}" srcOrd="1" destOrd="0" presId="urn:microsoft.com/office/officeart/2005/8/layout/process1"/>
    <dgm:cxn modelId="{614092AA-D706-41A7-8536-30AA5D456DD1}" srcId="{9D414123-0845-4C22-9EB9-AE4982C1A88A}" destId="{CA2330D1-3FE9-4ECA-969A-A04A1B3B04FB}" srcOrd="4" destOrd="0" parTransId="{671C6FB0-CC12-4BA1-888B-7096C7765452}" sibTransId="{8DDF42FB-BCF9-4F47-80DE-944B0DD86017}"/>
    <dgm:cxn modelId="{7164C58D-D3A4-42EA-A87D-F027B8A2EA39}" type="presOf" srcId="{8BDF15F9-8722-4D8A-8B31-E07737D4192A}" destId="{24F1CAFF-53CF-4EA8-91B5-CEB3CC28C2B7}" srcOrd="1" destOrd="0" presId="urn:microsoft.com/office/officeart/2005/8/layout/process1"/>
    <dgm:cxn modelId="{04C1D7A3-524C-4B0D-A53F-61E5BFF46C54}" type="presOf" srcId="{786AE72C-51D4-47F3-8B2A-D6036640F791}" destId="{AE9C9923-2C87-4CAC-BA82-8083F73CA7CF}" srcOrd="1" destOrd="0" presId="urn:microsoft.com/office/officeart/2005/8/layout/process1"/>
    <dgm:cxn modelId="{02D46E34-B907-4680-9262-E96758F8E4E4}" type="presOf" srcId="{8DDF42FB-BCF9-4F47-80DE-944B0DD86017}" destId="{92DD1AB7-F0AD-4125-85F1-0513D8C04012}" srcOrd="0" destOrd="0" presId="urn:microsoft.com/office/officeart/2005/8/layout/process1"/>
    <dgm:cxn modelId="{D6DD5A5B-81E6-42C4-92ED-4D3998E6F931}" type="presOf" srcId="{3D670AE3-1D37-4429-92D5-6D0ABD4F7FD0}" destId="{C1995CD5-5F4C-4B06-864C-72B74C0C9268}" srcOrd="0" destOrd="0" presId="urn:microsoft.com/office/officeart/2005/8/layout/process1"/>
    <dgm:cxn modelId="{EA0D0EC6-CF6A-41D3-8C3A-0F6BB091C8DB}" srcId="{9D414123-0845-4C22-9EB9-AE4982C1A88A}" destId="{D5EC8359-F4D4-4260-B086-C020FD43D6D9}" srcOrd="2" destOrd="0" parTransId="{06AED8C5-BCDB-4E03-882C-13CCC6CBC268}" sibTransId="{0F8AC16C-1E27-4E06-B0BF-9FACBB229206}"/>
    <dgm:cxn modelId="{A55AF310-EAF4-4BA2-8FC3-33568DF657EB}" srcId="{9D414123-0845-4C22-9EB9-AE4982C1A88A}" destId="{D7DFF470-1431-4FC0-8403-D1276C4EE4E4}" srcOrd="0" destOrd="0" parTransId="{BB8F29AD-E359-4297-BDBE-F16695367416}" sibTransId="{C77F4A92-2DE8-4E2F-9E7B-7293E5EDA4E9}"/>
    <dgm:cxn modelId="{7857A5A7-3F41-4022-AE53-1169E5B29B69}" type="presOf" srcId="{3A79F205-9F2C-4F42-8356-09941E59C057}" destId="{696C663A-3262-401A-AF77-F25FFB8BBAEA}" srcOrd="0" destOrd="0" presId="urn:microsoft.com/office/officeart/2005/8/layout/process1"/>
    <dgm:cxn modelId="{1F0167F5-1B7D-47A1-A627-5A3250AF5811}" type="presParOf" srcId="{5ED185C6-59DB-486C-BA41-D77B3D0D4295}" destId="{26516585-6B23-41BA-B311-07EF1C6CBA94}" srcOrd="0" destOrd="0" presId="urn:microsoft.com/office/officeart/2005/8/layout/process1"/>
    <dgm:cxn modelId="{586AE808-8580-4786-856B-55013894822A}" type="presParOf" srcId="{5ED185C6-59DB-486C-BA41-D77B3D0D4295}" destId="{640AB513-02A5-4B75-A96C-9FE89304AB02}" srcOrd="1" destOrd="0" presId="urn:microsoft.com/office/officeart/2005/8/layout/process1"/>
    <dgm:cxn modelId="{85E8B3B6-CFA6-413B-92F2-5A03C2DC7274}" type="presParOf" srcId="{640AB513-02A5-4B75-A96C-9FE89304AB02}" destId="{2B1DB98D-C2F4-44F0-9987-895D3425E22C}" srcOrd="0" destOrd="0" presId="urn:microsoft.com/office/officeart/2005/8/layout/process1"/>
    <dgm:cxn modelId="{D5135EB2-B447-415D-8BAA-5531CBA0AA66}" type="presParOf" srcId="{5ED185C6-59DB-486C-BA41-D77B3D0D4295}" destId="{9AAA20E2-1298-41B1-8ADF-0C5C84BA5E4A}" srcOrd="2" destOrd="0" presId="urn:microsoft.com/office/officeart/2005/8/layout/process1"/>
    <dgm:cxn modelId="{38AB300A-80D5-4EE4-8263-A30823379B52}" type="presParOf" srcId="{5ED185C6-59DB-486C-BA41-D77B3D0D4295}" destId="{077EEC49-67AF-4C0F-B0A4-055DB4C1FCF7}" srcOrd="3" destOrd="0" presId="urn:microsoft.com/office/officeart/2005/8/layout/process1"/>
    <dgm:cxn modelId="{179B501A-62B7-4DF7-B6AF-15E3258AF6EA}" type="presParOf" srcId="{077EEC49-67AF-4C0F-B0A4-055DB4C1FCF7}" destId="{AC90C251-0FEA-4E91-BD34-50AFE470F25A}" srcOrd="0" destOrd="0" presId="urn:microsoft.com/office/officeart/2005/8/layout/process1"/>
    <dgm:cxn modelId="{83643A37-AD15-4687-B2A2-E4FA0028D5F9}" type="presParOf" srcId="{5ED185C6-59DB-486C-BA41-D77B3D0D4295}" destId="{323A3217-91DF-4D22-8A6E-582C7872A830}" srcOrd="4" destOrd="0" presId="urn:microsoft.com/office/officeart/2005/8/layout/process1"/>
    <dgm:cxn modelId="{EE6B6405-9DEE-4875-8864-12A9FB78E3A0}" type="presParOf" srcId="{5ED185C6-59DB-486C-BA41-D77B3D0D4295}" destId="{11769CE0-FF02-486F-A940-0930E6C2FF6A}" srcOrd="5" destOrd="0" presId="urn:microsoft.com/office/officeart/2005/8/layout/process1"/>
    <dgm:cxn modelId="{3D218FEB-BFB1-43A0-B0E4-9A1F1C01C20D}" type="presParOf" srcId="{11769CE0-FF02-486F-A940-0930E6C2FF6A}" destId="{AC1C3A7E-8BCF-4C62-A4D0-CFBE8C70F259}" srcOrd="0" destOrd="0" presId="urn:microsoft.com/office/officeart/2005/8/layout/process1"/>
    <dgm:cxn modelId="{2A11E1AA-557F-4E8B-B60B-E4728CFA129E}" type="presParOf" srcId="{5ED185C6-59DB-486C-BA41-D77B3D0D4295}" destId="{30DE3E02-4522-4F82-B82E-FD79197C7E8B}" srcOrd="6" destOrd="0" presId="urn:microsoft.com/office/officeart/2005/8/layout/process1"/>
    <dgm:cxn modelId="{7B58F0B0-F127-42A2-9F17-A063008CAA8F}" type="presParOf" srcId="{5ED185C6-59DB-486C-BA41-D77B3D0D4295}" destId="{494010C3-FB33-471E-A22C-02C01625B8CB}" srcOrd="7" destOrd="0" presId="urn:microsoft.com/office/officeart/2005/8/layout/process1"/>
    <dgm:cxn modelId="{6B7D06B9-E83E-4844-9A45-AEC7B7C587F3}" type="presParOf" srcId="{494010C3-FB33-471E-A22C-02C01625B8CB}" destId="{24F1CAFF-53CF-4EA8-91B5-CEB3CC28C2B7}" srcOrd="0" destOrd="0" presId="urn:microsoft.com/office/officeart/2005/8/layout/process1"/>
    <dgm:cxn modelId="{94FA48EC-6D3F-4501-93FE-2BC6C05F7385}" type="presParOf" srcId="{5ED185C6-59DB-486C-BA41-D77B3D0D4295}" destId="{6D5E091F-B52B-47AB-97E5-3AA57FE38127}" srcOrd="8" destOrd="0" presId="urn:microsoft.com/office/officeart/2005/8/layout/process1"/>
    <dgm:cxn modelId="{DC701BCE-2BEA-46E8-979D-83906381718C}" type="presParOf" srcId="{5ED185C6-59DB-486C-BA41-D77B3D0D4295}" destId="{92DD1AB7-F0AD-4125-85F1-0513D8C04012}" srcOrd="9" destOrd="0" presId="urn:microsoft.com/office/officeart/2005/8/layout/process1"/>
    <dgm:cxn modelId="{8496E584-6770-4CB3-9D72-5C4D7D7AD86D}" type="presParOf" srcId="{92DD1AB7-F0AD-4125-85F1-0513D8C04012}" destId="{3F58B942-9F4B-4858-A4B2-61BE8423B052}" srcOrd="0" destOrd="0" presId="urn:microsoft.com/office/officeart/2005/8/layout/process1"/>
    <dgm:cxn modelId="{5D4B1E24-52E5-44EE-A3DC-79513CA46897}" type="presParOf" srcId="{5ED185C6-59DB-486C-BA41-D77B3D0D4295}" destId="{696C663A-3262-401A-AF77-F25FFB8BBAEA}" srcOrd="10" destOrd="0" presId="urn:microsoft.com/office/officeart/2005/8/layout/process1"/>
    <dgm:cxn modelId="{BB4C1EEB-5FBF-4076-A6F7-E2AD80953F83}" type="presParOf" srcId="{5ED185C6-59DB-486C-BA41-D77B3D0D4295}" destId="{895365A3-3908-4FF1-B71C-9377FB545BFC}" srcOrd="11" destOrd="0" presId="urn:microsoft.com/office/officeart/2005/8/layout/process1"/>
    <dgm:cxn modelId="{F222EB2F-3469-41AF-B91B-FB70B5CCFE77}" type="presParOf" srcId="{895365A3-3908-4FF1-B71C-9377FB545BFC}" destId="{A0CFCEBA-9CB6-461E-BBEE-4F87B3187BB5}" srcOrd="0" destOrd="0" presId="urn:microsoft.com/office/officeart/2005/8/layout/process1"/>
    <dgm:cxn modelId="{0FFA1211-7E84-44CC-9234-73B56E9B7043}" type="presParOf" srcId="{5ED185C6-59DB-486C-BA41-D77B3D0D4295}" destId="{C1995CD5-5F4C-4B06-864C-72B74C0C9268}" srcOrd="12" destOrd="0" presId="urn:microsoft.com/office/officeart/2005/8/layout/process1"/>
    <dgm:cxn modelId="{1A47B752-5D05-4CD1-8F5A-06ABD816DE7A}" type="presParOf" srcId="{5ED185C6-59DB-486C-BA41-D77B3D0D4295}" destId="{651C588A-1B04-405D-96F8-C80C7CD8176E}" srcOrd="13" destOrd="0" presId="urn:microsoft.com/office/officeart/2005/8/layout/process1"/>
    <dgm:cxn modelId="{985ABB8D-B471-42F0-B938-81FC78CE25ED}" type="presParOf" srcId="{651C588A-1B04-405D-96F8-C80C7CD8176E}" destId="{AE9C9923-2C87-4CAC-BA82-8083F73CA7CF}" srcOrd="0" destOrd="0" presId="urn:microsoft.com/office/officeart/2005/8/layout/process1"/>
    <dgm:cxn modelId="{CEECF023-A925-4FF8-BC48-4D5C691E0A36}" type="presParOf" srcId="{5ED185C6-59DB-486C-BA41-D77B3D0D4295}" destId="{FF039E07-9DC7-4A33-ADBB-E04BD70D26E7}"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16585-6B23-41BA-B311-07EF1C6CBA94}">
      <dsp:nvSpPr>
        <dsp:cNvPr id="0" name=""/>
        <dsp:cNvSpPr/>
      </dsp:nvSpPr>
      <dsp:spPr>
        <a:xfrm>
          <a:off x="2928" y="1011889"/>
          <a:ext cx="792879" cy="3196293"/>
        </a:xfrm>
        <a:prstGeom prst="roundRect">
          <a:avLst>
            <a:gd name="adj" fmla="val 1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effectLst/>
              <a:latin typeface="Arial" pitchFamily="34" charset="0"/>
              <a:ea typeface="+mn-ea"/>
              <a:cs typeface="Arial" pitchFamily="34" charset="0"/>
            </a:rPr>
            <a:t>Emisión del Documento de Aceptación de Datos de Afiliación y Vigencia</a:t>
          </a:r>
        </a:p>
        <a:p>
          <a:pPr lvl="0" algn="ctr" defTabSz="577850">
            <a:lnSpc>
              <a:spcPct val="90000"/>
            </a:lnSpc>
            <a:spcBef>
              <a:spcPct val="0"/>
            </a:spcBef>
            <a:spcAft>
              <a:spcPct val="35000"/>
            </a:spcAft>
          </a:pPr>
          <a:r>
            <a:rPr lang="es-ES" sz="1300" b="1" kern="1200" dirty="0" smtClean="0">
              <a:effectLst/>
              <a:latin typeface="Arial" pitchFamily="34" charset="0"/>
              <a:ea typeface="+mn-ea"/>
              <a:cs typeface="Arial" pitchFamily="34" charset="0"/>
            </a:rPr>
            <a:t> * Solicitud de Pensión</a:t>
          </a:r>
          <a:endParaRPr lang="es-ES" sz="1300" b="1" kern="1200" dirty="0">
            <a:effectLst/>
            <a:latin typeface="Calibri"/>
            <a:ea typeface="+mn-ea"/>
            <a:cs typeface="+mn-cs"/>
          </a:endParaRPr>
        </a:p>
      </dsp:txBody>
      <dsp:txXfrm>
        <a:off x="26151" y="1035112"/>
        <a:ext cx="746433" cy="3149847"/>
      </dsp:txXfrm>
    </dsp:sp>
    <dsp:sp modelId="{640AB513-02A5-4B75-A96C-9FE89304AB02}">
      <dsp:nvSpPr>
        <dsp:cNvPr id="0" name=""/>
        <dsp:cNvSpPr/>
      </dsp:nvSpPr>
      <dsp:spPr>
        <a:xfrm>
          <a:off x="875095" y="2511719"/>
          <a:ext cx="168090" cy="196633"/>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875095" y="2551046"/>
        <a:ext cx="117663" cy="117979"/>
      </dsp:txXfrm>
    </dsp:sp>
    <dsp:sp modelId="{9AAA20E2-1298-41B1-8ADF-0C5C84BA5E4A}">
      <dsp:nvSpPr>
        <dsp:cNvPr id="0" name=""/>
        <dsp:cNvSpPr/>
      </dsp:nvSpPr>
      <dsp:spPr>
        <a:xfrm>
          <a:off x="1112959" y="1011889"/>
          <a:ext cx="792879" cy="3196293"/>
        </a:xfrm>
        <a:prstGeom prst="roundRect">
          <a:avLst>
            <a:gd name="adj" fmla="val 1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effectLst/>
              <a:latin typeface="Arial" pitchFamily="34" charset="0"/>
              <a:ea typeface="+mn-ea"/>
              <a:cs typeface="Arial" pitchFamily="34" charset="0"/>
            </a:rPr>
            <a:t>Solicitud de Saldos Previos a Afore</a:t>
          </a:r>
          <a:endParaRPr lang="es-ES" sz="1300" b="1" kern="1200" dirty="0">
            <a:effectLst/>
            <a:latin typeface="Calibri"/>
            <a:ea typeface="+mn-ea"/>
            <a:cs typeface="+mn-cs"/>
          </a:endParaRPr>
        </a:p>
      </dsp:txBody>
      <dsp:txXfrm>
        <a:off x="1136182" y="1035112"/>
        <a:ext cx="746433" cy="3149847"/>
      </dsp:txXfrm>
    </dsp:sp>
    <dsp:sp modelId="{077EEC49-67AF-4C0F-B0A4-055DB4C1FCF7}">
      <dsp:nvSpPr>
        <dsp:cNvPr id="0" name=""/>
        <dsp:cNvSpPr/>
      </dsp:nvSpPr>
      <dsp:spPr>
        <a:xfrm>
          <a:off x="1985126" y="2511719"/>
          <a:ext cx="168090" cy="196633"/>
        </a:xfrm>
        <a:prstGeom prst="rightArrow">
          <a:avLst>
            <a:gd name="adj1" fmla="val 60000"/>
            <a:gd name="adj2" fmla="val 5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985126" y="2551046"/>
        <a:ext cx="117663" cy="117979"/>
      </dsp:txXfrm>
    </dsp:sp>
    <dsp:sp modelId="{323A3217-91DF-4D22-8A6E-582C7872A830}">
      <dsp:nvSpPr>
        <dsp:cNvPr id="0" name=""/>
        <dsp:cNvSpPr/>
      </dsp:nvSpPr>
      <dsp:spPr>
        <a:xfrm>
          <a:off x="2222990" y="1011889"/>
          <a:ext cx="792879" cy="3196293"/>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effectLst/>
              <a:latin typeface="Arial" pitchFamily="34" charset="0"/>
              <a:ea typeface="+mn-ea"/>
              <a:cs typeface="Arial" pitchFamily="34" charset="0"/>
            </a:rPr>
            <a:t>Prospectación a través del SAOR para generación de ofertas</a:t>
          </a:r>
          <a:endParaRPr lang="es-ES" sz="1300" b="1" kern="1200" dirty="0">
            <a:effectLst/>
            <a:latin typeface="Calibri"/>
            <a:ea typeface="+mn-ea"/>
            <a:cs typeface="+mn-cs"/>
          </a:endParaRPr>
        </a:p>
      </dsp:txBody>
      <dsp:txXfrm>
        <a:off x="2246213" y="1035112"/>
        <a:ext cx="746433" cy="3149847"/>
      </dsp:txXfrm>
    </dsp:sp>
    <dsp:sp modelId="{11769CE0-FF02-486F-A940-0930E6C2FF6A}">
      <dsp:nvSpPr>
        <dsp:cNvPr id="0" name=""/>
        <dsp:cNvSpPr/>
      </dsp:nvSpPr>
      <dsp:spPr>
        <a:xfrm>
          <a:off x="3095156" y="2511719"/>
          <a:ext cx="168090" cy="196633"/>
        </a:xfrm>
        <a:prstGeom prst="rightArrow">
          <a:avLst>
            <a:gd name="adj1" fmla="val 60000"/>
            <a:gd name="adj2" fmla="val 5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095156" y="2551046"/>
        <a:ext cx="117663" cy="117979"/>
      </dsp:txXfrm>
    </dsp:sp>
    <dsp:sp modelId="{30DE3E02-4522-4F82-B82E-FD79197C7E8B}">
      <dsp:nvSpPr>
        <dsp:cNvPr id="0" name=""/>
        <dsp:cNvSpPr/>
      </dsp:nvSpPr>
      <dsp:spPr>
        <a:xfrm>
          <a:off x="3333020" y="1011889"/>
          <a:ext cx="792879" cy="3196293"/>
        </a:xfrm>
        <a:prstGeom prst="roundRect">
          <a:avLst>
            <a:gd name="adj" fmla="val 1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effectLst/>
              <a:latin typeface="Arial" pitchFamily="34" charset="0"/>
              <a:ea typeface="+mn-ea"/>
              <a:cs typeface="Arial" pitchFamily="34" charset="0"/>
            </a:rPr>
            <a:t>Recepción, elección  y aceptación de Oferta </a:t>
          </a:r>
          <a:endParaRPr lang="es-ES" sz="1300" b="1" kern="1200" dirty="0">
            <a:effectLst/>
            <a:latin typeface="Calibri"/>
            <a:ea typeface="+mn-ea"/>
            <a:cs typeface="+mn-cs"/>
          </a:endParaRPr>
        </a:p>
      </dsp:txBody>
      <dsp:txXfrm>
        <a:off x="3356243" y="1035112"/>
        <a:ext cx="746433" cy="3149847"/>
      </dsp:txXfrm>
    </dsp:sp>
    <dsp:sp modelId="{494010C3-FB33-471E-A22C-02C01625B8CB}">
      <dsp:nvSpPr>
        <dsp:cNvPr id="0" name=""/>
        <dsp:cNvSpPr/>
      </dsp:nvSpPr>
      <dsp:spPr>
        <a:xfrm>
          <a:off x="4205187" y="2511719"/>
          <a:ext cx="168090" cy="196633"/>
        </a:xfrm>
        <a:prstGeom prst="rightArrow">
          <a:avLst>
            <a:gd name="adj1" fmla="val 60000"/>
            <a:gd name="adj2" fmla="val 5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4205187" y="2551046"/>
        <a:ext cx="117663" cy="117979"/>
      </dsp:txXfrm>
    </dsp:sp>
    <dsp:sp modelId="{6D5E091F-B52B-47AB-97E5-3AA57FE38127}">
      <dsp:nvSpPr>
        <dsp:cNvPr id="0" name=""/>
        <dsp:cNvSpPr/>
      </dsp:nvSpPr>
      <dsp:spPr>
        <a:xfrm>
          <a:off x="4443051" y="1011889"/>
          <a:ext cx="792879" cy="3196293"/>
        </a:xfrm>
        <a:prstGeom prst="roundRect">
          <a:avLst>
            <a:gd name="adj" fmla="val 10000"/>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effectLst/>
              <a:latin typeface="Arial" pitchFamily="34" charset="0"/>
              <a:ea typeface="+mn-ea"/>
              <a:cs typeface="Arial" pitchFamily="34" charset="0"/>
            </a:rPr>
            <a:t>Emisión de Concesión de Pensión</a:t>
          </a:r>
          <a:endParaRPr lang="es-ES" sz="1300" b="1" kern="1200" dirty="0">
            <a:effectLst/>
            <a:latin typeface="Calibri"/>
            <a:ea typeface="+mn-ea"/>
            <a:cs typeface="+mn-cs"/>
          </a:endParaRPr>
        </a:p>
      </dsp:txBody>
      <dsp:txXfrm>
        <a:off x="4466274" y="1035112"/>
        <a:ext cx="746433" cy="3149847"/>
      </dsp:txXfrm>
    </dsp:sp>
    <dsp:sp modelId="{92DD1AB7-F0AD-4125-85F1-0513D8C04012}">
      <dsp:nvSpPr>
        <dsp:cNvPr id="0" name=""/>
        <dsp:cNvSpPr/>
      </dsp:nvSpPr>
      <dsp:spPr>
        <a:xfrm>
          <a:off x="5315218" y="2511719"/>
          <a:ext cx="168090" cy="196633"/>
        </a:xfrm>
        <a:prstGeom prst="rightArrow">
          <a:avLst>
            <a:gd name="adj1" fmla="val 60000"/>
            <a:gd name="adj2" fmla="val 50000"/>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5315218" y="2551046"/>
        <a:ext cx="117663" cy="117979"/>
      </dsp:txXfrm>
    </dsp:sp>
    <dsp:sp modelId="{696C663A-3262-401A-AF77-F25FFB8BBAEA}">
      <dsp:nvSpPr>
        <dsp:cNvPr id="0" name=""/>
        <dsp:cNvSpPr/>
      </dsp:nvSpPr>
      <dsp:spPr>
        <a:xfrm>
          <a:off x="5553081" y="1011889"/>
          <a:ext cx="792879" cy="3196293"/>
        </a:xfrm>
        <a:prstGeom prst="roundRect">
          <a:avLst>
            <a:gd name="adj" fmla="val 1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effectLst/>
              <a:latin typeface="Arial" pitchFamily="34" charset="0"/>
              <a:ea typeface="+mn-ea"/>
              <a:cs typeface="Arial" pitchFamily="34" charset="0"/>
            </a:rPr>
            <a:t>Impacto en Data Mart</a:t>
          </a:r>
          <a:endParaRPr lang="es-ES" sz="1300" b="1" kern="1200" dirty="0">
            <a:effectLst/>
            <a:latin typeface="Calibri"/>
            <a:ea typeface="+mn-ea"/>
            <a:cs typeface="+mn-cs"/>
          </a:endParaRPr>
        </a:p>
      </dsp:txBody>
      <dsp:txXfrm>
        <a:off x="5576304" y="1035112"/>
        <a:ext cx="746433" cy="3149847"/>
      </dsp:txXfrm>
    </dsp:sp>
    <dsp:sp modelId="{895365A3-3908-4FF1-B71C-9377FB545BFC}">
      <dsp:nvSpPr>
        <dsp:cNvPr id="0" name=""/>
        <dsp:cNvSpPr/>
      </dsp:nvSpPr>
      <dsp:spPr>
        <a:xfrm>
          <a:off x="6425248" y="2511719"/>
          <a:ext cx="168090" cy="196633"/>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6425248" y="2551046"/>
        <a:ext cx="117663" cy="117979"/>
      </dsp:txXfrm>
    </dsp:sp>
    <dsp:sp modelId="{C1995CD5-5F4C-4B06-864C-72B74C0C9268}">
      <dsp:nvSpPr>
        <dsp:cNvPr id="0" name=""/>
        <dsp:cNvSpPr/>
      </dsp:nvSpPr>
      <dsp:spPr>
        <a:xfrm>
          <a:off x="6663112" y="1011889"/>
          <a:ext cx="792879" cy="3196293"/>
        </a:xfrm>
        <a:prstGeom prst="roundRect">
          <a:avLst>
            <a:gd name="adj" fmla="val 1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effectLst/>
              <a:latin typeface="Arial" pitchFamily="34" charset="0"/>
              <a:ea typeface="+mn-ea"/>
              <a:cs typeface="Arial" pitchFamily="34" charset="0"/>
            </a:rPr>
            <a:t>Liquidación de títulos del ex trabajador</a:t>
          </a:r>
          <a:endParaRPr lang="es-ES" sz="1300" b="1" kern="1200" dirty="0">
            <a:effectLst/>
            <a:latin typeface="Calibri"/>
            <a:ea typeface="+mn-ea"/>
            <a:cs typeface="+mn-cs"/>
          </a:endParaRPr>
        </a:p>
      </dsp:txBody>
      <dsp:txXfrm>
        <a:off x="6686335" y="1035112"/>
        <a:ext cx="746433" cy="3149847"/>
      </dsp:txXfrm>
    </dsp:sp>
    <dsp:sp modelId="{651C588A-1B04-405D-96F8-C80C7CD8176E}">
      <dsp:nvSpPr>
        <dsp:cNvPr id="0" name=""/>
        <dsp:cNvSpPr/>
      </dsp:nvSpPr>
      <dsp:spPr>
        <a:xfrm>
          <a:off x="7535279" y="2511719"/>
          <a:ext cx="168090" cy="196633"/>
        </a:xfrm>
        <a:prstGeom prst="rightArrow">
          <a:avLst>
            <a:gd name="adj1" fmla="val 60000"/>
            <a:gd name="adj2" fmla="val 5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7535279" y="2551046"/>
        <a:ext cx="117663" cy="117979"/>
      </dsp:txXfrm>
    </dsp:sp>
    <dsp:sp modelId="{FF039E07-9DC7-4A33-ADBB-E04BD70D26E7}">
      <dsp:nvSpPr>
        <dsp:cNvPr id="0" name=""/>
        <dsp:cNvSpPr/>
      </dsp:nvSpPr>
      <dsp:spPr>
        <a:xfrm>
          <a:off x="7773143" y="1011889"/>
          <a:ext cx="792879" cy="3196293"/>
        </a:xfrm>
        <a:prstGeom prst="roundRect">
          <a:avLst>
            <a:gd name="adj" fmla="val 1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effectLst/>
              <a:latin typeface="Arial" pitchFamily="34" charset="0"/>
              <a:ea typeface="+mn-ea"/>
              <a:cs typeface="Arial" pitchFamily="34" charset="0"/>
            </a:rPr>
            <a:t>Afores/</a:t>
          </a:r>
          <a:r>
            <a:rPr lang="es-ES" sz="1050" b="1" kern="1200" smtClean="0">
              <a:effectLst/>
              <a:latin typeface="Arial" pitchFamily="34" charset="0"/>
              <a:ea typeface="+mn-ea"/>
              <a:cs typeface="Arial" pitchFamily="34" charset="0"/>
            </a:rPr>
            <a:t>PENSIONISSSTE</a:t>
          </a:r>
          <a:r>
            <a:rPr lang="es-ES" sz="1300" b="1" kern="1200" smtClean="0">
              <a:effectLst/>
              <a:latin typeface="Arial" pitchFamily="34" charset="0"/>
              <a:ea typeface="+mn-ea"/>
              <a:cs typeface="Arial" pitchFamily="34" charset="0"/>
            </a:rPr>
            <a:t> transfieren recursos a la aseguradora</a:t>
          </a:r>
          <a:endParaRPr lang="es-ES" sz="1300" b="1" kern="1200" dirty="0">
            <a:effectLst/>
            <a:latin typeface="Calibri"/>
            <a:ea typeface="+mn-ea"/>
            <a:cs typeface="+mn-cs"/>
          </a:endParaRPr>
        </a:p>
      </dsp:txBody>
      <dsp:txXfrm>
        <a:off x="7796366" y="1035112"/>
        <a:ext cx="746433" cy="31498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4" tIns="46747" rIns="93494" bIns="46747" rtlCol="0"/>
          <a:lstStyle>
            <a:lvl1pPr algn="l">
              <a:defRPr sz="1200"/>
            </a:lvl1pPr>
          </a:lstStyle>
          <a:p>
            <a:endParaRPr lang="es-MX"/>
          </a:p>
        </p:txBody>
      </p:sp>
      <p:sp>
        <p:nvSpPr>
          <p:cNvPr id="3" name="2 Marcador de fecha"/>
          <p:cNvSpPr>
            <a:spLocks noGrp="1"/>
          </p:cNvSpPr>
          <p:nvPr>
            <p:ph type="dt" idx="1"/>
          </p:nvPr>
        </p:nvSpPr>
        <p:spPr>
          <a:xfrm>
            <a:off x="3995217" y="0"/>
            <a:ext cx="3056414" cy="465455"/>
          </a:xfrm>
          <a:prstGeom prst="rect">
            <a:avLst/>
          </a:prstGeom>
        </p:spPr>
        <p:txBody>
          <a:bodyPr vert="horz" lIns="93494" tIns="46747" rIns="93494" bIns="46747" rtlCol="0"/>
          <a:lstStyle>
            <a:lvl1pPr algn="r">
              <a:defRPr sz="1200"/>
            </a:lvl1pPr>
          </a:lstStyle>
          <a:p>
            <a:fld id="{9DF0C8A4-D3C2-40AC-8C26-3EAF2F8CE1C5}" type="datetimeFigureOut">
              <a:rPr lang="es-MX" smtClean="0"/>
              <a:pPr/>
              <a:t>28/08/2017</a:t>
            </a:fld>
            <a:endParaRPr lang="es-MX"/>
          </a:p>
        </p:txBody>
      </p:sp>
      <p:sp>
        <p:nvSpPr>
          <p:cNvPr id="4" name="3 Marcador de imagen de diapositiva"/>
          <p:cNvSpPr>
            <a:spLocks noGrp="1" noRot="1" noChangeAspect="1"/>
          </p:cNvSpPr>
          <p:nvPr>
            <p:ph type="sldImg" idx="2"/>
          </p:nvPr>
        </p:nvSpPr>
        <p:spPr>
          <a:xfrm>
            <a:off x="1268413" y="698500"/>
            <a:ext cx="4516437" cy="3490913"/>
          </a:xfrm>
          <a:prstGeom prst="rect">
            <a:avLst/>
          </a:prstGeom>
          <a:noFill/>
          <a:ln w="12700">
            <a:solidFill>
              <a:prstClr val="black"/>
            </a:solidFill>
          </a:ln>
        </p:spPr>
        <p:txBody>
          <a:bodyPr vert="horz" lIns="93494" tIns="46747" rIns="93494" bIns="46747" rtlCol="0" anchor="ctr"/>
          <a:lstStyle/>
          <a:p>
            <a:endParaRPr lang="es-MX"/>
          </a:p>
        </p:txBody>
      </p:sp>
      <p:sp>
        <p:nvSpPr>
          <p:cNvPr id="5" name="4 Marcador de notas"/>
          <p:cNvSpPr>
            <a:spLocks noGrp="1"/>
          </p:cNvSpPr>
          <p:nvPr>
            <p:ph type="body" sz="quarter" idx="3"/>
          </p:nvPr>
        </p:nvSpPr>
        <p:spPr>
          <a:xfrm>
            <a:off x="705327" y="4421823"/>
            <a:ext cx="5642610" cy="4189095"/>
          </a:xfrm>
          <a:prstGeom prst="rect">
            <a:avLst/>
          </a:prstGeom>
        </p:spPr>
        <p:txBody>
          <a:bodyPr vert="horz" lIns="93494" tIns="46747" rIns="93494" bIns="46747"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42030"/>
            <a:ext cx="3056414" cy="465455"/>
          </a:xfrm>
          <a:prstGeom prst="rect">
            <a:avLst/>
          </a:prstGeom>
        </p:spPr>
        <p:txBody>
          <a:bodyPr vert="horz" lIns="93494" tIns="46747" rIns="93494" bIns="46747"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95217" y="8842030"/>
            <a:ext cx="3056414" cy="465455"/>
          </a:xfrm>
          <a:prstGeom prst="rect">
            <a:avLst/>
          </a:prstGeom>
        </p:spPr>
        <p:txBody>
          <a:bodyPr vert="horz" lIns="93494" tIns="46747" rIns="93494" bIns="46747" rtlCol="0" anchor="b"/>
          <a:lstStyle>
            <a:lvl1pPr algn="r">
              <a:defRPr sz="1200"/>
            </a:lvl1pPr>
          </a:lstStyle>
          <a:p>
            <a:fld id="{57E9C18C-0CCD-47E0-B980-C3D3EC6888B2}" type="slidenum">
              <a:rPr lang="es-MX" smtClean="0"/>
              <a:pPr/>
              <a:t>‹Nº›</a:t>
            </a:fld>
            <a:endParaRPr lang="es-MX"/>
          </a:p>
        </p:txBody>
      </p:sp>
    </p:spTree>
    <p:extLst>
      <p:ext uri="{BB962C8B-B14F-4D97-AF65-F5344CB8AC3E}">
        <p14:creationId xmlns:p14="http://schemas.microsoft.com/office/powerpoint/2010/main" val="2258178967"/>
      </p:ext>
    </p:extLst>
  </p:cSld>
  <p:clrMap bg1="lt1" tx1="dk1" bg2="lt2" tx2="dk2" accent1="accent1" accent2="accent2" accent3="accent3" accent4="accent4" accent5="accent5" accent6="accent6" hlink="hlink" folHlink="folHlink"/>
  <p:notesStyle>
    <a:lvl1pPr marL="0" algn="l" defTabSz="1019007" rtl="0" eaLnBrk="1" latinLnBrk="0" hangingPunct="1">
      <a:defRPr sz="1300" kern="1200">
        <a:solidFill>
          <a:schemeClr val="tx1"/>
        </a:solidFill>
        <a:latin typeface="+mn-lt"/>
        <a:ea typeface="+mn-ea"/>
        <a:cs typeface="+mn-cs"/>
      </a:defRPr>
    </a:lvl1pPr>
    <a:lvl2pPr marL="509504" algn="l" defTabSz="1019007" rtl="0" eaLnBrk="1" latinLnBrk="0" hangingPunct="1">
      <a:defRPr sz="1300" kern="1200">
        <a:solidFill>
          <a:schemeClr val="tx1"/>
        </a:solidFill>
        <a:latin typeface="+mn-lt"/>
        <a:ea typeface="+mn-ea"/>
        <a:cs typeface="+mn-cs"/>
      </a:defRPr>
    </a:lvl2pPr>
    <a:lvl3pPr marL="1019007" algn="l" defTabSz="1019007" rtl="0" eaLnBrk="1" latinLnBrk="0" hangingPunct="1">
      <a:defRPr sz="1300" kern="1200">
        <a:solidFill>
          <a:schemeClr val="tx1"/>
        </a:solidFill>
        <a:latin typeface="+mn-lt"/>
        <a:ea typeface="+mn-ea"/>
        <a:cs typeface="+mn-cs"/>
      </a:defRPr>
    </a:lvl3pPr>
    <a:lvl4pPr marL="1528511" algn="l" defTabSz="1019007" rtl="0" eaLnBrk="1" latinLnBrk="0" hangingPunct="1">
      <a:defRPr sz="1300" kern="1200">
        <a:solidFill>
          <a:schemeClr val="tx1"/>
        </a:solidFill>
        <a:latin typeface="+mn-lt"/>
        <a:ea typeface="+mn-ea"/>
        <a:cs typeface="+mn-cs"/>
      </a:defRPr>
    </a:lvl4pPr>
    <a:lvl5pPr marL="2038015" algn="l" defTabSz="1019007" rtl="0" eaLnBrk="1" latinLnBrk="0" hangingPunct="1">
      <a:defRPr sz="1300" kern="1200">
        <a:solidFill>
          <a:schemeClr val="tx1"/>
        </a:solidFill>
        <a:latin typeface="+mn-lt"/>
        <a:ea typeface="+mn-ea"/>
        <a:cs typeface="+mn-cs"/>
      </a:defRPr>
    </a:lvl5pPr>
    <a:lvl6pPr marL="2547518" algn="l" defTabSz="1019007" rtl="0" eaLnBrk="1" latinLnBrk="0" hangingPunct="1">
      <a:defRPr sz="1300" kern="1200">
        <a:solidFill>
          <a:schemeClr val="tx1"/>
        </a:solidFill>
        <a:latin typeface="+mn-lt"/>
        <a:ea typeface="+mn-ea"/>
        <a:cs typeface="+mn-cs"/>
      </a:defRPr>
    </a:lvl6pPr>
    <a:lvl7pPr marL="3057022" algn="l" defTabSz="1019007" rtl="0" eaLnBrk="1" latinLnBrk="0" hangingPunct="1">
      <a:defRPr sz="1300" kern="1200">
        <a:solidFill>
          <a:schemeClr val="tx1"/>
        </a:solidFill>
        <a:latin typeface="+mn-lt"/>
        <a:ea typeface="+mn-ea"/>
        <a:cs typeface="+mn-cs"/>
      </a:defRPr>
    </a:lvl7pPr>
    <a:lvl8pPr marL="3566526" algn="l" defTabSz="1019007" rtl="0" eaLnBrk="1" latinLnBrk="0" hangingPunct="1">
      <a:defRPr sz="1300" kern="1200">
        <a:solidFill>
          <a:schemeClr val="tx1"/>
        </a:solidFill>
        <a:latin typeface="+mn-lt"/>
        <a:ea typeface="+mn-ea"/>
        <a:cs typeface="+mn-cs"/>
      </a:defRPr>
    </a:lvl8pPr>
    <a:lvl9pPr marL="4076029" algn="l" defTabSz="101900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1</a:t>
            </a:fld>
            <a:endParaRPr lang="es-MX"/>
          </a:p>
        </p:txBody>
      </p:sp>
    </p:spTree>
    <p:extLst>
      <p:ext uri="{BB962C8B-B14F-4D97-AF65-F5344CB8AC3E}">
        <p14:creationId xmlns:p14="http://schemas.microsoft.com/office/powerpoint/2010/main" val="1404872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10</a:t>
            </a:fld>
            <a:endParaRPr lang="es-MX"/>
          </a:p>
        </p:txBody>
      </p:sp>
    </p:spTree>
    <p:extLst>
      <p:ext uri="{BB962C8B-B14F-4D97-AF65-F5344CB8AC3E}">
        <p14:creationId xmlns:p14="http://schemas.microsoft.com/office/powerpoint/2010/main" val="367532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11</a:t>
            </a:fld>
            <a:endParaRPr lang="es-MX"/>
          </a:p>
        </p:txBody>
      </p:sp>
    </p:spTree>
    <p:extLst>
      <p:ext uri="{BB962C8B-B14F-4D97-AF65-F5344CB8AC3E}">
        <p14:creationId xmlns:p14="http://schemas.microsoft.com/office/powerpoint/2010/main" val="367532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7E9C18C-0CCD-47E0-B980-C3D3EC6888B2}" type="slidenum">
              <a:rPr lang="es-MX" smtClean="0"/>
              <a:pPr/>
              <a:t>12</a:t>
            </a:fld>
            <a:endParaRPr lang="es-MX"/>
          </a:p>
        </p:txBody>
      </p:sp>
    </p:spTree>
    <p:extLst>
      <p:ext uri="{BB962C8B-B14F-4D97-AF65-F5344CB8AC3E}">
        <p14:creationId xmlns:p14="http://schemas.microsoft.com/office/powerpoint/2010/main" val="1641117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2</a:t>
            </a:fld>
            <a:endParaRPr lang="es-MX"/>
          </a:p>
        </p:txBody>
      </p:sp>
    </p:spTree>
    <p:extLst>
      <p:ext uri="{BB962C8B-B14F-4D97-AF65-F5344CB8AC3E}">
        <p14:creationId xmlns:p14="http://schemas.microsoft.com/office/powerpoint/2010/main" val="367532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3</a:t>
            </a:fld>
            <a:endParaRPr lang="es-MX"/>
          </a:p>
        </p:txBody>
      </p:sp>
    </p:spTree>
    <p:extLst>
      <p:ext uri="{BB962C8B-B14F-4D97-AF65-F5344CB8AC3E}">
        <p14:creationId xmlns:p14="http://schemas.microsoft.com/office/powerpoint/2010/main" val="36753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4</a:t>
            </a:fld>
            <a:endParaRPr lang="es-MX"/>
          </a:p>
        </p:txBody>
      </p:sp>
    </p:spTree>
    <p:extLst>
      <p:ext uri="{BB962C8B-B14F-4D97-AF65-F5344CB8AC3E}">
        <p14:creationId xmlns:p14="http://schemas.microsoft.com/office/powerpoint/2010/main" val="367532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5</a:t>
            </a:fld>
            <a:endParaRPr lang="es-MX"/>
          </a:p>
        </p:txBody>
      </p:sp>
    </p:spTree>
    <p:extLst>
      <p:ext uri="{BB962C8B-B14F-4D97-AF65-F5344CB8AC3E}">
        <p14:creationId xmlns:p14="http://schemas.microsoft.com/office/powerpoint/2010/main" val="367532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6</a:t>
            </a:fld>
            <a:endParaRPr lang="es-MX"/>
          </a:p>
        </p:txBody>
      </p:sp>
    </p:spTree>
    <p:extLst>
      <p:ext uri="{BB962C8B-B14F-4D97-AF65-F5344CB8AC3E}">
        <p14:creationId xmlns:p14="http://schemas.microsoft.com/office/powerpoint/2010/main" val="367532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7</a:t>
            </a:fld>
            <a:endParaRPr lang="es-MX"/>
          </a:p>
        </p:txBody>
      </p:sp>
    </p:spTree>
    <p:extLst>
      <p:ext uri="{BB962C8B-B14F-4D97-AF65-F5344CB8AC3E}">
        <p14:creationId xmlns:p14="http://schemas.microsoft.com/office/powerpoint/2010/main" val="367532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8</a:t>
            </a:fld>
            <a:endParaRPr lang="es-MX"/>
          </a:p>
        </p:txBody>
      </p:sp>
    </p:spTree>
    <p:extLst>
      <p:ext uri="{BB962C8B-B14F-4D97-AF65-F5344CB8AC3E}">
        <p14:creationId xmlns:p14="http://schemas.microsoft.com/office/powerpoint/2010/main" val="367532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57E9C18C-0CCD-47E0-B980-C3D3EC6888B2}" type="slidenum">
              <a:rPr lang="es-MX" smtClean="0"/>
              <a:pPr/>
              <a:t>9</a:t>
            </a:fld>
            <a:endParaRPr lang="es-MX"/>
          </a:p>
        </p:txBody>
      </p:sp>
    </p:spTree>
    <p:extLst>
      <p:ext uri="{BB962C8B-B14F-4D97-AF65-F5344CB8AC3E}">
        <p14:creationId xmlns:p14="http://schemas.microsoft.com/office/powerpoint/2010/main" val="3675323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08998" y="2107615"/>
            <a:ext cx="7041992" cy="146842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3175242"/>
            <a:ext cx="10059988" cy="1057262"/>
          </a:xfrm>
          <a:prstGeom prst="rect">
            <a:avLst/>
          </a:prstGeom>
        </p:spPr>
      </p:pic>
      <p:sp>
        <p:nvSpPr>
          <p:cNvPr id="3" name="Subtitle 2"/>
          <p:cNvSpPr>
            <a:spLocks noGrp="1"/>
          </p:cNvSpPr>
          <p:nvPr>
            <p:ph type="subTitle" idx="1"/>
          </p:nvPr>
        </p:nvSpPr>
        <p:spPr>
          <a:xfrm>
            <a:off x="1508998" y="3886994"/>
            <a:ext cx="7041992" cy="863776"/>
          </a:xfrm>
        </p:spPr>
        <p:txBody>
          <a:bodyPr>
            <a:normAutofit/>
          </a:bodyPr>
          <a:lstStyle>
            <a:lvl1pPr marL="0" indent="0" algn="ctr">
              <a:buNone/>
              <a:defRPr sz="2200" i="1" baseline="0">
                <a:solidFill>
                  <a:schemeClr val="tx1">
                    <a:lumMod val="65000"/>
                    <a:lumOff val="35000"/>
                  </a:schemeClr>
                </a:solidFill>
              </a:defRPr>
            </a:lvl1pPr>
            <a:lvl2pPr marL="509504" indent="0" algn="ctr">
              <a:buNone/>
              <a:defRPr>
                <a:solidFill>
                  <a:schemeClr val="tx1">
                    <a:tint val="75000"/>
                  </a:schemeClr>
                </a:solidFill>
              </a:defRPr>
            </a:lvl2pPr>
            <a:lvl3pPr marL="1019007" indent="0" algn="ctr">
              <a:buNone/>
              <a:defRPr>
                <a:solidFill>
                  <a:schemeClr val="tx1">
                    <a:tint val="75000"/>
                  </a:schemeClr>
                </a:solidFill>
              </a:defRPr>
            </a:lvl3pPr>
            <a:lvl4pPr marL="1528511" indent="0" algn="ctr">
              <a:buNone/>
              <a:defRPr>
                <a:solidFill>
                  <a:schemeClr val="tx1">
                    <a:tint val="75000"/>
                  </a:schemeClr>
                </a:solidFill>
              </a:defRPr>
            </a:lvl4pPr>
            <a:lvl5pPr marL="2038015" indent="0" algn="ctr">
              <a:buNone/>
              <a:defRPr>
                <a:solidFill>
                  <a:schemeClr val="tx1">
                    <a:tint val="75000"/>
                  </a:schemeClr>
                </a:solidFill>
              </a:defRPr>
            </a:lvl5pPr>
            <a:lvl6pPr marL="2547518" indent="0" algn="ctr">
              <a:buNone/>
              <a:defRPr>
                <a:solidFill>
                  <a:schemeClr val="tx1">
                    <a:tint val="75000"/>
                  </a:schemeClr>
                </a:solidFill>
              </a:defRPr>
            </a:lvl6pPr>
            <a:lvl7pPr marL="3057022" indent="0" algn="ctr">
              <a:buNone/>
              <a:defRPr>
                <a:solidFill>
                  <a:schemeClr val="tx1">
                    <a:tint val="75000"/>
                  </a:schemeClr>
                </a:solidFill>
              </a:defRPr>
            </a:lvl7pPr>
            <a:lvl8pPr marL="3566526" indent="0" algn="ctr">
              <a:buNone/>
              <a:defRPr>
                <a:solidFill>
                  <a:schemeClr val="tx1">
                    <a:tint val="75000"/>
                  </a:schemeClr>
                </a:solidFill>
              </a:defRPr>
            </a:lvl8pPr>
            <a:lvl9pPr marL="4076029"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6F9DF3B6-8A36-4840-837D-675A80F5D636}" type="datetimeFigureOut">
              <a:rPr lang="es-MX" smtClean="0"/>
              <a:pPr/>
              <a:t>28/08/2017</a:t>
            </a:fld>
            <a:endParaRPr lang="es-MX"/>
          </a:p>
        </p:txBody>
      </p:sp>
      <p:sp>
        <p:nvSpPr>
          <p:cNvPr id="5" name="Footer Placeholder 4"/>
          <p:cNvSpPr>
            <a:spLocks noGrp="1"/>
          </p:cNvSpPr>
          <p:nvPr>
            <p:ph type="ftr" sz="quarter" idx="11"/>
          </p:nvPr>
        </p:nvSpPr>
        <p:spPr bwMode="white"/>
        <p:txBody>
          <a:bodyPr/>
          <a:lstStyle/>
          <a:p>
            <a:endParaRPr lang="es-MX"/>
          </a:p>
        </p:txBody>
      </p:sp>
      <p:sp>
        <p:nvSpPr>
          <p:cNvPr id="6" name="Slide Number Placeholder 5"/>
          <p:cNvSpPr>
            <a:spLocks noGrp="1"/>
          </p:cNvSpPr>
          <p:nvPr>
            <p:ph type="sldNum" sz="quarter" idx="12"/>
          </p:nvPr>
        </p:nvSpPr>
        <p:spPr/>
        <p:txBody>
          <a:bodyPr/>
          <a:lstStyle/>
          <a:p>
            <a:fld id="{DDBA292B-5F57-473A-8898-C35CEDD783EC}"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BA292B-5F57-473A-8898-C35CEDD783E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491" y="1370527"/>
            <a:ext cx="1425165" cy="489473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25165" y="1382042"/>
            <a:ext cx="5700660" cy="483714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BA292B-5F57-473A-8898-C35CEDD783EC}"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508998" y="2764085"/>
            <a:ext cx="7041992" cy="3455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BA292B-5F57-473A-8898-C35CEDD783EC}" type="slidenum">
              <a:rPr lang="es-MX" smtClean="0"/>
              <a:pPr/>
              <a:t>‹Nº›</a:t>
            </a:fld>
            <a:endParaRPr lang="es-MX"/>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834661"/>
            <a:ext cx="10059988" cy="10572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BA292B-5F57-473A-8898-C35CEDD783EC}" type="slidenum">
              <a:rPr lang="es-MX" smtClean="0"/>
              <a:pPr/>
              <a:t>‹Nº›</a:t>
            </a:fld>
            <a:endParaRPr lang="es-MX"/>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3043012"/>
            <a:ext cx="10059988" cy="1057262"/>
          </a:xfrm>
          <a:prstGeom prst="rect">
            <a:avLst/>
          </a:prstGeom>
        </p:spPr>
      </p:pic>
      <p:sp>
        <p:nvSpPr>
          <p:cNvPr id="2" name="Title 1"/>
          <p:cNvSpPr>
            <a:spLocks noGrp="1"/>
          </p:cNvSpPr>
          <p:nvPr>
            <p:ph type="title"/>
          </p:nvPr>
        </p:nvSpPr>
        <p:spPr>
          <a:xfrm>
            <a:off x="1592832" y="3865760"/>
            <a:ext cx="6874325" cy="1650893"/>
          </a:xfrm>
        </p:spPr>
        <p:txBody>
          <a:bodyPr anchor="t">
            <a:normAutofit/>
          </a:bodyPr>
          <a:lstStyle>
            <a:lvl1pPr algn="ctr">
              <a:defRPr sz="40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92832" y="1704519"/>
            <a:ext cx="6874325" cy="1776140"/>
          </a:xfrm>
        </p:spPr>
        <p:txBody>
          <a:bodyPr anchor="b"/>
          <a:lstStyle>
            <a:lvl1pPr marL="0" indent="0" algn="ctr">
              <a:buNone/>
              <a:defRPr sz="2200" b="0" i="1" baseline="0">
                <a:solidFill>
                  <a:schemeClr val="tx1">
                    <a:lumMod val="65000"/>
                    <a:lumOff val="35000"/>
                  </a:schemeClr>
                </a:solidFill>
              </a:defRPr>
            </a:lvl1pPr>
            <a:lvl2pPr marL="509504" indent="0">
              <a:buNone/>
              <a:defRPr sz="2000">
                <a:solidFill>
                  <a:schemeClr val="tx1">
                    <a:tint val="75000"/>
                  </a:schemeClr>
                </a:solidFill>
              </a:defRPr>
            </a:lvl2pPr>
            <a:lvl3pPr marL="1019007" indent="0">
              <a:buNone/>
              <a:defRPr sz="1800">
                <a:solidFill>
                  <a:schemeClr val="tx1">
                    <a:tint val="75000"/>
                  </a:schemeClr>
                </a:solidFill>
              </a:defRPr>
            </a:lvl3pPr>
            <a:lvl4pPr marL="1528511" indent="0">
              <a:buNone/>
              <a:defRPr sz="1600">
                <a:solidFill>
                  <a:schemeClr val="tx1">
                    <a:tint val="75000"/>
                  </a:schemeClr>
                </a:solidFill>
              </a:defRPr>
            </a:lvl4pPr>
            <a:lvl5pPr marL="2038015" indent="0">
              <a:buNone/>
              <a:defRPr sz="1600">
                <a:solidFill>
                  <a:schemeClr val="tx1">
                    <a:tint val="75000"/>
                  </a:schemeClr>
                </a:solidFill>
              </a:defRPr>
            </a:lvl5pPr>
            <a:lvl6pPr marL="2547518" indent="0">
              <a:buNone/>
              <a:defRPr sz="1600">
                <a:solidFill>
                  <a:schemeClr val="tx1">
                    <a:tint val="75000"/>
                  </a:schemeClr>
                </a:solidFill>
              </a:defRPr>
            </a:lvl6pPr>
            <a:lvl7pPr marL="3057022" indent="0">
              <a:buNone/>
              <a:defRPr sz="1600">
                <a:solidFill>
                  <a:schemeClr val="tx1">
                    <a:tint val="75000"/>
                  </a:schemeClr>
                </a:solidFill>
              </a:defRPr>
            </a:lvl7pPr>
            <a:lvl8pPr marL="3566526" indent="0">
              <a:buNone/>
              <a:defRPr sz="1600">
                <a:solidFill>
                  <a:schemeClr val="tx1">
                    <a:tint val="75000"/>
                  </a:schemeClr>
                </a:solidFill>
              </a:defRPr>
            </a:lvl8pPr>
            <a:lvl9pPr marL="4076029" indent="0">
              <a:buNone/>
              <a:defRPr sz="16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3043012"/>
            <a:ext cx="10059988" cy="105726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508998" y="2764085"/>
            <a:ext cx="3437163" cy="354148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BA292B-5F57-473A-8898-C35CEDD783EC}" type="slidenum">
              <a:rPr lang="es-MX" smtClean="0"/>
              <a:pPr/>
              <a:t>‹Nº›</a:t>
            </a:fld>
            <a:endParaRPr lang="es-MX"/>
          </a:p>
        </p:txBody>
      </p:sp>
      <p:sp>
        <p:nvSpPr>
          <p:cNvPr id="12" name="Content Placeholder 11"/>
          <p:cNvSpPr>
            <a:spLocks noGrp="1"/>
          </p:cNvSpPr>
          <p:nvPr>
            <p:ph sz="quarter" idx="14"/>
          </p:nvPr>
        </p:nvSpPr>
        <p:spPr>
          <a:xfrm>
            <a:off x="5113827" y="2764085"/>
            <a:ext cx="3437163" cy="354148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834661"/>
            <a:ext cx="10059988" cy="10572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834661"/>
            <a:ext cx="10059988" cy="1057262"/>
          </a:xfrm>
          <a:prstGeom prst="rect">
            <a:avLst/>
          </a:prstGeom>
        </p:spPr>
      </p:pic>
      <p:sp>
        <p:nvSpPr>
          <p:cNvPr id="11" name="Content Placeholder 10"/>
          <p:cNvSpPr>
            <a:spLocks noGrp="1"/>
          </p:cNvSpPr>
          <p:nvPr>
            <p:ph sz="quarter" idx="13"/>
          </p:nvPr>
        </p:nvSpPr>
        <p:spPr>
          <a:xfrm>
            <a:off x="1508998" y="3195973"/>
            <a:ext cx="3437163" cy="310959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5113827" y="3195973"/>
            <a:ext cx="3437163" cy="310959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08998" y="2677708"/>
            <a:ext cx="3438910" cy="511621"/>
          </a:xfrm>
        </p:spPr>
        <p:txBody>
          <a:bodyPr anchor="b"/>
          <a:lstStyle>
            <a:lvl1pPr marL="0" indent="0" algn="ctr">
              <a:buNone/>
              <a:defRPr sz="2000" b="1" baseline="0"/>
            </a:lvl1pPr>
            <a:lvl2pPr marL="509504" indent="0">
              <a:buNone/>
              <a:defRPr sz="2200" b="1"/>
            </a:lvl2pPr>
            <a:lvl3pPr marL="1019007" indent="0">
              <a:buNone/>
              <a:defRPr sz="2000" b="1"/>
            </a:lvl3pPr>
            <a:lvl4pPr marL="1528511" indent="0">
              <a:buNone/>
              <a:defRPr sz="1800" b="1"/>
            </a:lvl4pPr>
            <a:lvl5pPr marL="2038015" indent="0">
              <a:buNone/>
              <a:defRPr sz="1800" b="1"/>
            </a:lvl5pPr>
            <a:lvl6pPr marL="2547518" indent="0">
              <a:buNone/>
              <a:defRPr sz="1800" b="1"/>
            </a:lvl6pPr>
            <a:lvl7pPr marL="3057022" indent="0">
              <a:buNone/>
              <a:defRPr sz="1800" b="1"/>
            </a:lvl7pPr>
            <a:lvl8pPr marL="3566526" indent="0">
              <a:buNone/>
              <a:defRPr sz="1800" b="1"/>
            </a:lvl8pPr>
            <a:lvl9pPr marL="4076029" indent="0">
              <a:buNone/>
              <a:defRPr sz="1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10335" y="2674252"/>
            <a:ext cx="3440656" cy="507901"/>
          </a:xfrm>
        </p:spPr>
        <p:txBody>
          <a:bodyPr anchor="b"/>
          <a:lstStyle>
            <a:lvl1pPr marL="0" indent="0" algn="ctr">
              <a:buNone/>
              <a:defRPr sz="2000" b="1" baseline="0"/>
            </a:lvl1pPr>
            <a:lvl2pPr marL="509504" indent="0">
              <a:buNone/>
              <a:defRPr sz="2200" b="1"/>
            </a:lvl2pPr>
            <a:lvl3pPr marL="1019007" indent="0">
              <a:buNone/>
              <a:defRPr sz="2000" b="1"/>
            </a:lvl3pPr>
            <a:lvl4pPr marL="1528511" indent="0">
              <a:buNone/>
              <a:defRPr sz="1800" b="1"/>
            </a:lvl4pPr>
            <a:lvl5pPr marL="2038015" indent="0">
              <a:buNone/>
              <a:defRPr sz="1800" b="1"/>
            </a:lvl5pPr>
            <a:lvl6pPr marL="2547518" indent="0">
              <a:buNone/>
              <a:defRPr sz="1800" b="1"/>
            </a:lvl6pPr>
            <a:lvl7pPr marL="3057022" indent="0">
              <a:buNone/>
              <a:defRPr sz="1800" b="1"/>
            </a:lvl7pPr>
            <a:lvl8pPr marL="3566526" indent="0">
              <a:buNone/>
              <a:defRPr sz="1800" b="1"/>
            </a:lvl8pPr>
            <a:lvl9pPr marL="4076029" indent="0">
              <a:buNone/>
              <a:defRPr sz="18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DBA292B-5F57-473A-8898-C35CEDD783E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DBA292B-5F57-473A-8898-C35CEDD783EC}" type="slidenum">
              <a:rPr lang="es-MX" smtClean="0"/>
              <a:pPr/>
              <a:t>‹Nº›</a:t>
            </a:fld>
            <a:endParaRPr lang="es-MX"/>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834661"/>
            <a:ext cx="10059988" cy="105726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BA292B-5F57-473A-8898-C35CEDD783EC}"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49162" y="1900308"/>
            <a:ext cx="3101829" cy="679504"/>
          </a:xfrm>
        </p:spPr>
        <p:txBody>
          <a:bodyPr anchor="b">
            <a:noAutofit/>
          </a:bodyPr>
          <a:lstStyle>
            <a:lvl1pPr algn="ctr">
              <a:defRPr sz="19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449162" y="2579812"/>
            <a:ext cx="3101829" cy="3293868"/>
          </a:xfrm>
        </p:spPr>
        <p:txBody>
          <a:bodyPr/>
          <a:lstStyle>
            <a:lvl1pPr marL="0" indent="0" algn="ctr">
              <a:buNone/>
              <a:defRPr sz="1600"/>
            </a:lvl1pPr>
            <a:lvl2pPr marL="509504" indent="0">
              <a:buNone/>
              <a:defRPr sz="1300"/>
            </a:lvl2pPr>
            <a:lvl3pPr marL="1019007" indent="0">
              <a:buNone/>
              <a:defRPr sz="1100"/>
            </a:lvl3pPr>
            <a:lvl4pPr marL="1528511" indent="0">
              <a:buNone/>
              <a:defRPr sz="1000"/>
            </a:lvl4pPr>
            <a:lvl5pPr marL="2038015" indent="0">
              <a:buNone/>
              <a:defRPr sz="1000"/>
            </a:lvl5pPr>
            <a:lvl6pPr marL="2547518" indent="0">
              <a:buNone/>
              <a:defRPr sz="1000"/>
            </a:lvl6pPr>
            <a:lvl7pPr marL="3057022" indent="0">
              <a:buNone/>
              <a:defRPr sz="1000"/>
            </a:lvl7pPr>
            <a:lvl8pPr marL="3566526" indent="0">
              <a:buNone/>
              <a:defRPr sz="1000"/>
            </a:lvl8pPr>
            <a:lvl9pPr marL="4076029"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BA292B-5F57-473A-8898-C35CEDD783EC}" type="slidenum">
              <a:rPr lang="es-MX" smtClean="0"/>
              <a:pPr/>
              <a:t>‹Nº›</a:t>
            </a:fld>
            <a:endParaRPr lang="es-MX"/>
          </a:p>
        </p:txBody>
      </p:sp>
      <p:sp>
        <p:nvSpPr>
          <p:cNvPr id="9" name="Content Placeholder 8"/>
          <p:cNvSpPr>
            <a:spLocks noGrp="1"/>
          </p:cNvSpPr>
          <p:nvPr>
            <p:ph sz="quarter" idx="13"/>
          </p:nvPr>
        </p:nvSpPr>
        <p:spPr>
          <a:xfrm>
            <a:off x="1508998" y="1900308"/>
            <a:ext cx="3604829" cy="39733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609598" y="2093794"/>
            <a:ext cx="3400276" cy="3503477"/>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ctr"/>
          <a:lstStyle/>
          <a:p>
            <a:pPr algn="ctr"/>
            <a:endParaRPr lang="en-US"/>
          </a:p>
        </p:txBody>
      </p:sp>
      <p:sp>
        <p:nvSpPr>
          <p:cNvPr id="2" name="Title 1"/>
          <p:cNvSpPr>
            <a:spLocks noGrp="1"/>
          </p:cNvSpPr>
          <p:nvPr>
            <p:ph type="title"/>
          </p:nvPr>
        </p:nvSpPr>
        <p:spPr>
          <a:xfrm>
            <a:off x="5449160" y="1900308"/>
            <a:ext cx="3101830" cy="679504"/>
          </a:xfrm>
        </p:spPr>
        <p:txBody>
          <a:bodyPr anchor="b">
            <a:noAutofit/>
          </a:bodyPr>
          <a:lstStyle>
            <a:lvl1pPr algn="ctr">
              <a:defRPr sz="19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676665" y="2159441"/>
            <a:ext cx="3269496" cy="3368728"/>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2000" baseline="0">
                <a:solidFill>
                  <a:schemeClr val="tx2"/>
                </a:solidFill>
              </a:defRPr>
            </a:lvl1pPr>
            <a:lvl2pPr marL="509504" indent="0">
              <a:buNone/>
              <a:defRPr sz="3100"/>
            </a:lvl2pPr>
            <a:lvl3pPr marL="1019007" indent="0">
              <a:buNone/>
              <a:defRPr sz="2700"/>
            </a:lvl3pPr>
            <a:lvl4pPr marL="1528511" indent="0">
              <a:buNone/>
              <a:defRPr sz="2200"/>
            </a:lvl4pPr>
            <a:lvl5pPr marL="2038015" indent="0">
              <a:buNone/>
              <a:defRPr sz="2200"/>
            </a:lvl5pPr>
            <a:lvl6pPr marL="2547518" indent="0">
              <a:buNone/>
              <a:defRPr sz="2200"/>
            </a:lvl6pPr>
            <a:lvl7pPr marL="3057022" indent="0">
              <a:buNone/>
              <a:defRPr sz="2200"/>
            </a:lvl7pPr>
            <a:lvl8pPr marL="3566526" indent="0">
              <a:buNone/>
              <a:defRPr sz="2200"/>
            </a:lvl8pPr>
            <a:lvl9pPr marL="4076029"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449160" y="2580964"/>
            <a:ext cx="3101830" cy="3259316"/>
          </a:xfrm>
        </p:spPr>
        <p:txBody>
          <a:bodyPr/>
          <a:lstStyle>
            <a:lvl1pPr marL="0" indent="0" algn="ctr">
              <a:buNone/>
              <a:defRPr sz="1600"/>
            </a:lvl1pPr>
            <a:lvl2pPr marL="509504" indent="0">
              <a:buNone/>
              <a:defRPr sz="1300"/>
            </a:lvl2pPr>
            <a:lvl3pPr marL="1019007" indent="0">
              <a:buNone/>
              <a:defRPr sz="1100"/>
            </a:lvl3pPr>
            <a:lvl4pPr marL="1528511" indent="0">
              <a:buNone/>
              <a:defRPr sz="1000"/>
            </a:lvl4pPr>
            <a:lvl5pPr marL="2038015" indent="0">
              <a:buNone/>
              <a:defRPr sz="1000"/>
            </a:lvl5pPr>
            <a:lvl6pPr marL="2547518" indent="0">
              <a:buNone/>
              <a:defRPr sz="1000"/>
            </a:lvl6pPr>
            <a:lvl7pPr marL="3057022" indent="0">
              <a:buNone/>
              <a:defRPr sz="1000"/>
            </a:lvl7pPr>
            <a:lvl8pPr marL="3566526" indent="0">
              <a:buNone/>
              <a:defRPr sz="1000"/>
            </a:lvl8pPr>
            <a:lvl9pPr marL="4076029"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F9DF3B6-8A36-4840-837D-675A80F5D636}" type="datetimeFigureOut">
              <a:rPr lang="es-MX" smtClean="0"/>
              <a:pPr/>
              <a:t>28/08/2017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BA292B-5F57-473A-8898-C35CEDD783EC}"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10059988" cy="7773988"/>
          </a:xfrm>
          <a:prstGeom prst="rect">
            <a:avLst/>
          </a:prstGeom>
        </p:spPr>
      </p:pic>
      <p:sp>
        <p:nvSpPr>
          <p:cNvPr id="2" name="Title Placeholder 1"/>
          <p:cNvSpPr>
            <a:spLocks noGrp="1"/>
          </p:cNvSpPr>
          <p:nvPr>
            <p:ph type="title"/>
          </p:nvPr>
        </p:nvSpPr>
        <p:spPr>
          <a:xfrm>
            <a:off x="1508998" y="1468420"/>
            <a:ext cx="7041992" cy="777399"/>
          </a:xfrm>
          <a:prstGeom prst="rect">
            <a:avLst/>
          </a:prstGeom>
        </p:spPr>
        <p:txBody>
          <a:bodyPr vert="horz" lIns="101901" tIns="50950" rIns="101901" bIns="5095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08998" y="2332197"/>
            <a:ext cx="7041992" cy="3886995"/>
          </a:xfrm>
          <a:prstGeom prst="rect">
            <a:avLst/>
          </a:prstGeom>
        </p:spPr>
        <p:txBody>
          <a:bodyPr vert="horz" lIns="101901" tIns="50950" rIns="101901" bIns="5095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35333" y="7205336"/>
            <a:ext cx="2347331" cy="413893"/>
          </a:xfrm>
          <a:prstGeom prst="rect">
            <a:avLst/>
          </a:prstGeom>
          <a:ln>
            <a:noFill/>
          </a:ln>
        </p:spPr>
        <p:txBody>
          <a:bodyPr vert="horz" lIns="101901" tIns="50950" rIns="101901" bIns="50950" rtlCol="0" anchor="ctr"/>
          <a:lstStyle>
            <a:lvl1pPr algn="l">
              <a:defRPr sz="1200" baseline="0">
                <a:solidFill>
                  <a:schemeClr val="accent1">
                    <a:lumMod val="60000"/>
                    <a:lumOff val="40000"/>
                  </a:schemeClr>
                </a:solidFill>
              </a:defRPr>
            </a:lvl1pPr>
          </a:lstStyle>
          <a:p>
            <a:fld id="{3823242C-D747-4ADD-80D8-99421268E3A8}" type="datetime1">
              <a:rPr lang="en-US" smtClean="0"/>
              <a:pPr/>
              <a:t>8/28/2017</a:t>
            </a:fld>
            <a:endParaRPr lang="en-US" dirty="0"/>
          </a:p>
        </p:txBody>
      </p:sp>
      <p:sp>
        <p:nvSpPr>
          <p:cNvPr id="5" name="Footer Placeholder 4"/>
          <p:cNvSpPr>
            <a:spLocks noGrp="1"/>
          </p:cNvSpPr>
          <p:nvPr>
            <p:ph type="ftr" sz="quarter" idx="3"/>
          </p:nvPr>
        </p:nvSpPr>
        <p:spPr bwMode="white">
          <a:xfrm>
            <a:off x="3269496" y="7205336"/>
            <a:ext cx="3520996" cy="413893"/>
          </a:xfrm>
          <a:prstGeom prst="rect">
            <a:avLst/>
          </a:prstGeom>
        </p:spPr>
        <p:txBody>
          <a:bodyPr vert="horz" lIns="101901" tIns="50950" rIns="101901" bIns="50950" rtlCol="0" anchor="ctr"/>
          <a:lstStyle>
            <a:lvl1pPr algn="ctr">
              <a:defRPr sz="12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7343791" y="7214261"/>
            <a:ext cx="2347331" cy="413893"/>
          </a:xfrm>
          <a:prstGeom prst="rect">
            <a:avLst/>
          </a:prstGeom>
        </p:spPr>
        <p:txBody>
          <a:bodyPr vert="horz" lIns="101901" tIns="50950" rIns="101901" bIns="50950" rtlCol="0" anchor="ctr"/>
          <a:lstStyle>
            <a:lvl1pPr algn="r">
              <a:defRPr sz="1300" b="1" baseline="0">
                <a:solidFill>
                  <a:schemeClr val="accent1">
                    <a:lumMod val="60000"/>
                    <a:lumOff val="40000"/>
                  </a:schemeClr>
                </a:solidFill>
              </a:defRPr>
            </a:lvl1pPr>
          </a:lstStyle>
          <a:p>
            <a:fld id="{CF40B41D-FD10-4A38-B39B-626510BD49B7}" type="slidenum">
              <a:rPr lang="en-US" smtClean="0"/>
              <a:pPr/>
              <a:t>‹Nº›</a:t>
            </a:fld>
            <a:endParaRPr lang="en-US" dirty="0"/>
          </a:p>
        </p:txBody>
      </p:sp>
      <p:pic>
        <p:nvPicPr>
          <p:cNvPr id="9" name="8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4" y="29750"/>
            <a:ext cx="10058400" cy="7714488"/>
          </a:xfrm>
          <a:prstGeom prst="rect">
            <a:avLst/>
          </a:prstGeom>
        </p:spPr>
      </p:pic>
      <p:sp>
        <p:nvSpPr>
          <p:cNvPr id="10" name="9 CuadroTexto"/>
          <p:cNvSpPr txBox="1"/>
          <p:nvPr/>
        </p:nvSpPr>
        <p:spPr>
          <a:xfrm>
            <a:off x="3673107" y="472178"/>
            <a:ext cx="2712601" cy="269547"/>
          </a:xfrm>
          <a:prstGeom prst="rect">
            <a:avLst/>
          </a:prstGeom>
          <a:noFill/>
        </p:spPr>
        <p:txBody>
          <a:bodyPr wrap="none" tIns="61200" rtlCol="0">
            <a:spAutoFit/>
          </a:bodyPr>
          <a:lstStyle/>
          <a:p>
            <a:pPr algn="ctr"/>
            <a:r>
              <a:rPr lang="es-PA" sz="1050" b="1" dirty="0" smtClean="0">
                <a:solidFill>
                  <a:schemeClr val="tx1">
                    <a:lumMod val="65000"/>
                    <a:lumOff val="35000"/>
                  </a:schemeClr>
                </a:solidFill>
                <a:latin typeface="Soberana Titular" pitchFamily="50" charset="0"/>
              </a:rPr>
              <a:t>Delegación Estatal Nuevo León</a:t>
            </a:r>
            <a:endParaRPr lang="es-MX" sz="1050" b="1" dirty="0">
              <a:solidFill>
                <a:schemeClr val="tx1">
                  <a:lumMod val="65000"/>
                  <a:lumOff val="35000"/>
                </a:schemeClr>
              </a:solidFill>
              <a:latin typeface="Soberana Titular" pitchFamily="50"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19007" rtl="0" eaLnBrk="1" latinLnBrk="0" hangingPunct="1">
        <a:spcBef>
          <a:spcPct val="0"/>
        </a:spcBef>
        <a:buNone/>
        <a:defRPr sz="4000" kern="1200" cap="all" spc="334"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305702" algn="l" defTabSz="1019007" rtl="0" eaLnBrk="1" latinLnBrk="0" hangingPunct="1">
        <a:lnSpc>
          <a:spcPct val="150000"/>
        </a:lnSpc>
        <a:spcBef>
          <a:spcPct val="20000"/>
        </a:spcBef>
        <a:buClrTx/>
        <a:buFont typeface="Wingdings" pitchFamily="2" charset="2"/>
        <a:buChar char="v"/>
        <a:defRPr sz="2000" kern="1200" baseline="0">
          <a:solidFill>
            <a:schemeClr val="tx1"/>
          </a:solidFill>
          <a:latin typeface="+mn-lt"/>
          <a:ea typeface="+mn-ea"/>
          <a:cs typeface="+mn-cs"/>
        </a:defRPr>
      </a:lvl1pPr>
      <a:lvl2pPr marL="827943" indent="-254752" algn="l" defTabSz="1019007" rtl="0" eaLnBrk="1" latinLnBrk="0" hangingPunct="1">
        <a:spcBef>
          <a:spcPct val="20000"/>
        </a:spcBef>
        <a:buClrTx/>
        <a:buFont typeface="Arial" pitchFamily="34" charset="0"/>
        <a:buChar char="•"/>
        <a:defRPr sz="1800" kern="1200" baseline="0">
          <a:solidFill>
            <a:schemeClr val="tx1"/>
          </a:solidFill>
          <a:latin typeface="+mn-lt"/>
          <a:ea typeface="+mn-ea"/>
          <a:cs typeface="+mn-cs"/>
        </a:defRPr>
      </a:lvl2pPr>
      <a:lvl3pPr marL="1273759" indent="-254752" algn="l" defTabSz="1019007"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3pPr>
      <a:lvl4pPr marL="1783263" indent="-254752" algn="l" defTabSz="1019007"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4pPr>
      <a:lvl5pPr marL="2292767" indent="-254752" algn="l" defTabSz="1019007"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5pPr>
      <a:lvl6pPr marL="2802270" indent="-254752" algn="l" defTabSz="1019007" rtl="0" eaLnBrk="1" latinLnBrk="0" hangingPunct="1">
        <a:spcBef>
          <a:spcPct val="20000"/>
        </a:spcBef>
        <a:buClrTx/>
        <a:buFont typeface="Arial" pitchFamily="34" charset="0"/>
        <a:buChar char="•"/>
        <a:defRPr sz="1600" kern="1200">
          <a:solidFill>
            <a:schemeClr val="tx1"/>
          </a:solidFill>
          <a:latin typeface="+mn-lt"/>
          <a:ea typeface="+mn-ea"/>
          <a:cs typeface="+mn-cs"/>
        </a:defRPr>
      </a:lvl6pPr>
      <a:lvl7pPr marL="3311774" indent="-254752" algn="l" defTabSz="1019007" rtl="0" eaLnBrk="1" latinLnBrk="0" hangingPunct="1">
        <a:spcBef>
          <a:spcPct val="20000"/>
        </a:spcBef>
        <a:buClrTx/>
        <a:buFont typeface="Arial" pitchFamily="34" charset="0"/>
        <a:buChar char="•"/>
        <a:defRPr sz="1300" kern="1200">
          <a:solidFill>
            <a:schemeClr val="tx1"/>
          </a:solidFill>
          <a:latin typeface="+mn-lt"/>
          <a:ea typeface="+mn-ea"/>
          <a:cs typeface="+mn-cs"/>
        </a:defRPr>
      </a:lvl7pPr>
      <a:lvl8pPr marL="3821278" indent="-254752" algn="l" defTabSz="1019007" rtl="0" eaLnBrk="1" latinLnBrk="0" hangingPunct="1">
        <a:spcBef>
          <a:spcPct val="20000"/>
        </a:spcBef>
        <a:buClrTx/>
        <a:buFont typeface="Arial" pitchFamily="34" charset="0"/>
        <a:buChar char="•"/>
        <a:defRPr sz="1300" kern="1200" baseline="0">
          <a:solidFill>
            <a:schemeClr val="tx1"/>
          </a:solidFill>
          <a:latin typeface="+mn-lt"/>
          <a:ea typeface="+mn-ea"/>
          <a:cs typeface="+mn-cs"/>
        </a:defRPr>
      </a:lvl8pPr>
      <a:lvl9pPr marL="4330781" indent="-254752" algn="l" defTabSz="1019007" rtl="0" eaLnBrk="1" latinLnBrk="0" hangingPunct="1">
        <a:spcBef>
          <a:spcPct val="20000"/>
        </a:spcBef>
        <a:buClrTx/>
        <a:buFont typeface="Arial" pitchFamily="34" charset="0"/>
        <a:buChar char="•"/>
        <a:defRPr sz="1300" kern="1200">
          <a:solidFill>
            <a:schemeClr val="tx1"/>
          </a:solidFill>
          <a:latin typeface="+mn-lt"/>
          <a:ea typeface="+mn-ea"/>
          <a:cs typeface="+mn-cs"/>
        </a:defRPr>
      </a:lvl9pPr>
    </p:bodyStyle>
    <p:otherStyle>
      <a:defPPr>
        <a:defRPr lang="en-US"/>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66216" y="6295196"/>
            <a:ext cx="4083169" cy="400110"/>
          </a:xfrm>
          <a:prstGeom prst="rect">
            <a:avLst/>
          </a:prstGeom>
          <a:noFill/>
        </p:spPr>
        <p:txBody>
          <a:bodyPr wrap="none" rtlCol="0">
            <a:spAutoFit/>
          </a:bodyPr>
          <a:lstStyle/>
          <a:p>
            <a:r>
              <a:rPr lang="es-PA" b="1" dirty="0" smtClean="0">
                <a:solidFill>
                  <a:schemeClr val="tx1">
                    <a:lumMod val="65000"/>
                    <a:lumOff val="35000"/>
                  </a:schemeClr>
                </a:solidFill>
                <a:latin typeface="Soberana Titular" pitchFamily="50" charset="0"/>
              </a:rPr>
              <a:t>Subdirección de pensiones</a:t>
            </a:r>
            <a:endParaRPr lang="es-MX" b="1" dirty="0">
              <a:solidFill>
                <a:schemeClr val="tx1">
                  <a:lumMod val="65000"/>
                  <a:lumOff val="35000"/>
                </a:schemeClr>
              </a:solidFill>
              <a:latin typeface="Soberana Titular" pitchFamily="50" charset="0"/>
            </a:endParaRPr>
          </a:p>
        </p:txBody>
      </p:sp>
      <p:sp>
        <p:nvSpPr>
          <p:cNvPr id="8" name="7 CuadroTexto"/>
          <p:cNvSpPr txBox="1"/>
          <p:nvPr/>
        </p:nvSpPr>
        <p:spPr>
          <a:xfrm>
            <a:off x="3661842" y="6767314"/>
            <a:ext cx="2808312" cy="400110"/>
          </a:xfrm>
          <a:prstGeom prst="rect">
            <a:avLst/>
          </a:prstGeom>
          <a:solidFill>
            <a:schemeClr val="bg1"/>
          </a:solidFill>
        </p:spPr>
        <p:txBody>
          <a:bodyPr wrap="square" rtlCol="0">
            <a:spAutoFit/>
          </a:bodyPr>
          <a:lstStyle/>
          <a:p>
            <a:endParaRPr lang="es-ES" dirty="0"/>
          </a:p>
        </p:txBody>
      </p:sp>
      <p:grpSp>
        <p:nvGrpSpPr>
          <p:cNvPr id="2" name="1 Grupo"/>
          <p:cNvGrpSpPr/>
          <p:nvPr/>
        </p:nvGrpSpPr>
        <p:grpSpPr>
          <a:xfrm>
            <a:off x="-10566" y="-1438"/>
            <a:ext cx="10070554" cy="7776864"/>
            <a:chOff x="-10566" y="-1438"/>
            <a:chExt cx="10070554" cy="7776864"/>
          </a:xfrm>
        </p:grpSpPr>
        <p:pic>
          <p:nvPicPr>
            <p:cNvPr id="4" name="3 Imagen"/>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57" y="3026"/>
              <a:ext cx="10054819" cy="7772400"/>
            </a:xfrm>
            <a:prstGeom prst="rect">
              <a:avLst/>
            </a:prstGeom>
          </p:spPr>
        </p:pic>
        <p:sp>
          <p:nvSpPr>
            <p:cNvPr id="7" name="4 CuadroTexto"/>
            <p:cNvSpPr txBox="1"/>
            <p:nvPr/>
          </p:nvSpPr>
          <p:spPr>
            <a:xfrm>
              <a:off x="0" y="5988581"/>
              <a:ext cx="10059988" cy="1138773"/>
            </a:xfrm>
            <a:prstGeom prst="rect">
              <a:avLst/>
            </a:prstGeom>
            <a:solidFill>
              <a:schemeClr val="bg1"/>
            </a:solidFill>
          </p:spPr>
          <p:txBody>
            <a:bodyPr wrap="square" rtlCol="0">
              <a:spAutoFit/>
            </a:bodyPr>
            <a:lstStyle/>
            <a:p>
              <a:pPr algn="ctr"/>
              <a:r>
                <a:rPr lang="es-PA" sz="1600" b="1" dirty="0" smtClean="0">
                  <a:solidFill>
                    <a:schemeClr val="tx1">
                      <a:lumMod val="65000"/>
                      <a:lumOff val="35000"/>
                    </a:schemeClr>
                  </a:solidFill>
                  <a:latin typeface="Soberana Titular" pitchFamily="50" charset="0"/>
                </a:rPr>
                <a:t>Difusión sobre Temas Pensionarios</a:t>
              </a:r>
            </a:p>
            <a:p>
              <a:pPr algn="ctr"/>
              <a:r>
                <a:rPr lang="es-MX" sz="1600" b="1" dirty="0" smtClean="0">
                  <a:solidFill>
                    <a:schemeClr val="tx1">
                      <a:lumMod val="50000"/>
                      <a:lumOff val="50000"/>
                    </a:schemeClr>
                  </a:solidFill>
                  <a:latin typeface="Soberana Titular" pitchFamily="50" charset="0"/>
                </a:rPr>
                <a:t>DELEGACION ESTATAL MORELOS</a:t>
              </a:r>
            </a:p>
            <a:p>
              <a:pPr algn="ctr"/>
              <a:r>
                <a:rPr lang="es-MX" sz="1600" b="1" dirty="0" smtClean="0">
                  <a:solidFill>
                    <a:schemeClr val="tx1">
                      <a:lumMod val="50000"/>
                      <a:lumOff val="50000"/>
                    </a:schemeClr>
                  </a:solidFill>
                  <a:latin typeface="Soberana Titular" pitchFamily="50" charset="0"/>
                </a:rPr>
                <a:t>SUBDELEGACION DE PRESTACIONES</a:t>
              </a:r>
              <a:endParaRPr lang="es-MX" sz="2800" b="1" dirty="0" smtClean="0">
                <a:solidFill>
                  <a:schemeClr val="tx1">
                    <a:lumMod val="50000"/>
                    <a:lumOff val="50000"/>
                  </a:schemeClr>
                </a:solidFill>
                <a:latin typeface="Soberana Titular" pitchFamily="50" charset="0"/>
              </a:endParaRPr>
            </a:p>
            <a:p>
              <a:pPr algn="ctr"/>
              <a:endParaRPr lang="es-MX" b="1" dirty="0" smtClean="0"/>
            </a:p>
          </p:txBody>
        </p:sp>
        <p:pic>
          <p:nvPicPr>
            <p:cNvPr id="9" name="8 Imagen"/>
            <p:cNvPicPr>
              <a:picLocks noChangeAspect="1"/>
            </p:cNvPicPr>
            <p:nvPr/>
          </p:nvPicPr>
          <p:blipFill rotWithShape="1">
            <a:blip r:embed="rId4" cstate="print">
              <a:extLst>
                <a:ext uri="{28A0092B-C50C-407E-A947-70E740481C1C}">
                  <a14:useLocalDpi xmlns:a14="http://schemas.microsoft.com/office/drawing/2010/main" val="0"/>
                </a:ext>
              </a:extLst>
            </a:blip>
            <a:srcRect b="82882"/>
            <a:stretch/>
          </p:blipFill>
          <p:spPr>
            <a:xfrm>
              <a:off x="-10566" y="-1438"/>
              <a:ext cx="10054819" cy="1330474"/>
            </a:xfrm>
            <a:prstGeom prst="rect">
              <a:avLst/>
            </a:prstGeom>
          </p:spPr>
        </p:pic>
      </p:grpSp>
      <p:sp>
        <p:nvSpPr>
          <p:cNvPr id="10" name="9 Rectángulo"/>
          <p:cNvSpPr/>
          <p:nvPr/>
        </p:nvSpPr>
        <p:spPr>
          <a:xfrm>
            <a:off x="2437706" y="6839322"/>
            <a:ext cx="5029200" cy="276999"/>
          </a:xfrm>
          <a:prstGeom prst="rect">
            <a:avLst/>
          </a:prstGeom>
          <a:solidFill>
            <a:schemeClr val="bg1"/>
          </a:solidFill>
        </p:spPr>
        <p:txBody>
          <a:bodyPr>
            <a:spAutoFit/>
          </a:bodyPr>
          <a:lstStyle/>
          <a:p>
            <a:pPr algn="ctr"/>
            <a:endParaRPr lang="es-MX" sz="1200" b="1" dirty="0">
              <a:solidFill>
                <a:schemeClr val="tx1">
                  <a:lumMod val="65000"/>
                  <a:lumOff val="35000"/>
                </a:schemeClr>
              </a:solidFill>
              <a:latin typeface="Soberana Titular" pitchFamily="50" charset="0"/>
            </a:endParaRPr>
          </a:p>
        </p:txBody>
      </p:sp>
      <p:sp>
        <p:nvSpPr>
          <p:cNvPr id="3" name="CuadroTexto 2"/>
          <p:cNvSpPr txBox="1"/>
          <p:nvPr/>
        </p:nvSpPr>
        <p:spPr>
          <a:xfrm>
            <a:off x="1448693" y="2532777"/>
            <a:ext cx="7402924" cy="523220"/>
          </a:xfrm>
          <a:prstGeom prst="rect">
            <a:avLst/>
          </a:prstGeom>
          <a:noFill/>
        </p:spPr>
        <p:txBody>
          <a:bodyPr wrap="none" rtlCol="0">
            <a:spAutoFit/>
          </a:bodyPr>
          <a:lstStyle/>
          <a:p>
            <a:r>
              <a:rPr lang="es-MX" sz="2800" b="1" dirty="0" smtClean="0">
                <a:solidFill>
                  <a:schemeClr val="tx1">
                    <a:lumMod val="75000"/>
                    <a:lumOff val="25000"/>
                  </a:schemeClr>
                </a:solidFill>
                <a:latin typeface="Soberana Titular" panose="02000000000000000000" pitchFamily="50" charset="0"/>
              </a:rPr>
              <a:t>Difusión sobre Temas Pensionarios</a:t>
            </a:r>
            <a:endParaRPr lang="es-MX" sz="2800" b="1" dirty="0">
              <a:solidFill>
                <a:schemeClr val="tx1">
                  <a:lumMod val="75000"/>
                  <a:lumOff val="25000"/>
                </a:schemeClr>
              </a:solidFill>
              <a:latin typeface="Soberana Titular" panose="02000000000000000000" pitchFamily="50" charset="0"/>
            </a:endParaRPr>
          </a:p>
        </p:txBody>
      </p:sp>
      <p:sp>
        <p:nvSpPr>
          <p:cNvPr id="6" name="CuadroTexto 5"/>
          <p:cNvSpPr txBox="1"/>
          <p:nvPr/>
        </p:nvSpPr>
        <p:spPr>
          <a:xfrm>
            <a:off x="2055596" y="3128005"/>
            <a:ext cx="5706499" cy="830997"/>
          </a:xfrm>
          <a:prstGeom prst="rect">
            <a:avLst/>
          </a:prstGeom>
          <a:noFill/>
        </p:spPr>
        <p:txBody>
          <a:bodyPr wrap="none" rtlCol="0">
            <a:spAutoFit/>
          </a:bodyPr>
          <a:lstStyle/>
          <a:p>
            <a:pPr algn="ctr"/>
            <a:r>
              <a:rPr lang="es-MX" sz="2400" b="1" dirty="0" smtClean="0">
                <a:solidFill>
                  <a:schemeClr val="tx1">
                    <a:lumMod val="65000"/>
                    <a:lumOff val="35000"/>
                  </a:schemeClr>
                </a:solidFill>
                <a:latin typeface="Soberana Titular" panose="02000000000000000000" pitchFamily="50" charset="0"/>
              </a:rPr>
              <a:t>Delegación Estatal Morelos</a:t>
            </a:r>
          </a:p>
          <a:p>
            <a:pPr algn="ctr"/>
            <a:r>
              <a:rPr lang="es-MX" sz="2400" b="1" dirty="0" smtClean="0">
                <a:solidFill>
                  <a:schemeClr val="tx1">
                    <a:lumMod val="65000"/>
                    <a:lumOff val="35000"/>
                  </a:schemeClr>
                </a:solidFill>
                <a:latin typeface="Soberana Titular" panose="02000000000000000000" pitchFamily="50" charset="0"/>
              </a:rPr>
              <a:t>Subdelegación de Prestaciones</a:t>
            </a:r>
            <a:endParaRPr lang="es-MX" sz="2400" b="1" dirty="0">
              <a:solidFill>
                <a:schemeClr val="tx1">
                  <a:lumMod val="65000"/>
                  <a:lumOff val="35000"/>
                </a:schemeClr>
              </a:solidFill>
              <a:latin typeface="Soberana Titular" panose="02000000000000000000" pitchFamily="50" charset="0"/>
            </a:endParaRPr>
          </a:p>
        </p:txBody>
      </p:sp>
      <p:sp>
        <p:nvSpPr>
          <p:cNvPr id="11" name="Rectángulo 10"/>
          <p:cNvSpPr/>
          <p:nvPr/>
        </p:nvSpPr>
        <p:spPr>
          <a:xfrm>
            <a:off x="0" y="5759202"/>
            <a:ext cx="10044253"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34561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0" name="4 CuadroTexto"/>
          <p:cNvSpPr txBox="1"/>
          <p:nvPr/>
        </p:nvSpPr>
        <p:spPr>
          <a:xfrm>
            <a:off x="709514" y="1726754"/>
            <a:ext cx="8640960" cy="2246769"/>
          </a:xfrm>
          <a:prstGeom prst="rect">
            <a:avLst/>
          </a:prstGeom>
          <a:solidFill>
            <a:schemeClr val="bg1"/>
          </a:solidFill>
        </p:spPr>
        <p:txBody>
          <a:bodyPr wrap="square" rtlCol="0">
            <a:spAutoFit/>
          </a:bodyPr>
          <a:lstStyle>
            <a:defPPr>
              <a:defRPr lang="es-MX"/>
            </a:defPPr>
            <a:lvl1pPr algn="just">
              <a:buNone/>
              <a:defRPr sz="2400" b="1"/>
            </a:lvl1pPr>
          </a:lstStyle>
          <a:p>
            <a:pPr marL="342900" indent="-342900">
              <a:buFont typeface="Wingdings" panose="05000000000000000000" pitchFamily="2" charset="2"/>
              <a:buChar char="ü"/>
            </a:pPr>
            <a:r>
              <a:rPr lang="es-MX" sz="2000" b="0" dirty="0" smtClean="0"/>
              <a:t>Aguinaldo 40 días.</a:t>
            </a:r>
          </a:p>
          <a:p>
            <a:pPr marL="342900" indent="-342900">
              <a:buFont typeface="Wingdings" panose="05000000000000000000" pitchFamily="2" charset="2"/>
              <a:buChar char="ü"/>
            </a:pPr>
            <a:r>
              <a:rPr lang="es-MX" sz="2000" b="0" dirty="0" smtClean="0"/>
              <a:t>Servicio </a:t>
            </a:r>
            <a:r>
              <a:rPr lang="es-MX" sz="2000" b="0" dirty="0"/>
              <a:t>médico (pensionado y familiares Derechohabientes</a:t>
            </a:r>
            <a:r>
              <a:rPr lang="es-MX" sz="2000" b="0" dirty="0" smtClean="0"/>
              <a:t>)</a:t>
            </a:r>
          </a:p>
          <a:p>
            <a:pPr marL="342900" lvl="0" indent="-342900">
              <a:buFont typeface="Wingdings" panose="05000000000000000000" pitchFamily="2" charset="2"/>
              <a:buChar char="ü"/>
            </a:pPr>
            <a:r>
              <a:rPr lang="es-ES" sz="2000" b="0" dirty="0" smtClean="0"/>
              <a:t>Préstamos personales</a:t>
            </a:r>
          </a:p>
          <a:p>
            <a:pPr marL="342900" lvl="0" indent="-342900">
              <a:buFont typeface="Wingdings" panose="05000000000000000000" pitchFamily="2" charset="2"/>
              <a:buChar char="ü"/>
            </a:pPr>
            <a:r>
              <a:rPr lang="es-ES" sz="2000" b="0" dirty="0" smtClean="0"/>
              <a:t>Préstamos turísticos</a:t>
            </a:r>
          </a:p>
          <a:p>
            <a:pPr marL="342900" lvl="0" indent="-342900">
              <a:buFont typeface="Wingdings" panose="05000000000000000000" pitchFamily="2" charset="2"/>
              <a:buChar char="ü"/>
            </a:pPr>
            <a:r>
              <a:rPr lang="es-ES" sz="2000" b="0" dirty="0" smtClean="0"/>
              <a:t>Prestaciones </a:t>
            </a:r>
            <a:r>
              <a:rPr lang="es-ES" sz="2000" b="0" dirty="0"/>
              <a:t>sociales, culturales y </a:t>
            </a:r>
            <a:r>
              <a:rPr lang="es-ES" sz="2000" b="0" dirty="0" smtClean="0"/>
              <a:t>deportivas</a:t>
            </a:r>
          </a:p>
          <a:p>
            <a:pPr marL="342900" indent="-342900">
              <a:buFont typeface="Wingdings" panose="05000000000000000000" pitchFamily="2" charset="2"/>
              <a:buChar char="ü"/>
            </a:pPr>
            <a:r>
              <a:rPr lang="es-MX" sz="2000" b="0" dirty="0" smtClean="0"/>
              <a:t>Reposición de gastos de funeral por fallecimiento de pensionado, equivalente a 120 días de la última cuota pensionaria (trámite ante la Aseguradora)</a:t>
            </a:r>
            <a:endParaRPr lang="es-MX" sz="2000" b="0" dirty="0"/>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Prestaciones Principales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922" y="4897031"/>
            <a:ext cx="1619102" cy="2158803"/>
          </a:xfrm>
          <a:prstGeom prst="rect">
            <a:avLst/>
          </a:prstGeom>
        </p:spPr>
      </p:pic>
    </p:spTree>
    <p:extLst>
      <p:ext uri="{BB962C8B-B14F-4D97-AF65-F5344CB8AC3E}">
        <p14:creationId xmlns:p14="http://schemas.microsoft.com/office/powerpoint/2010/main" val="799335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Información Adicional</a:t>
            </a:r>
          </a:p>
        </p:txBody>
      </p:sp>
      <p:sp>
        <p:nvSpPr>
          <p:cNvPr id="3" name="2 Rectángulo"/>
          <p:cNvSpPr/>
          <p:nvPr/>
        </p:nvSpPr>
        <p:spPr>
          <a:xfrm>
            <a:off x="709514" y="1726754"/>
            <a:ext cx="8640960" cy="1323439"/>
          </a:xfrm>
          <a:prstGeom prst="rect">
            <a:avLst/>
          </a:prstGeom>
        </p:spPr>
        <p:txBody>
          <a:bodyPr wrap="square">
            <a:spAutoFit/>
          </a:bodyPr>
          <a:lstStyle/>
          <a:p>
            <a:pPr algn="ctr"/>
            <a:r>
              <a:rPr lang="es-MX" dirty="0" smtClean="0">
                <a:solidFill>
                  <a:schemeClr val="tx1">
                    <a:lumMod val="65000"/>
                    <a:lumOff val="35000"/>
                  </a:schemeClr>
                </a:solidFill>
              </a:rPr>
              <a:t>Para mayor información ingresa a nuestra página oficial</a:t>
            </a:r>
          </a:p>
          <a:p>
            <a:endParaRPr lang="es-MX" sz="500" dirty="0">
              <a:solidFill>
                <a:schemeClr val="tx1">
                  <a:lumMod val="65000"/>
                  <a:lumOff val="35000"/>
                </a:schemeClr>
              </a:solidFill>
            </a:endParaRPr>
          </a:p>
          <a:p>
            <a:pPr algn="ctr"/>
            <a:r>
              <a:rPr lang="es-MX" b="1" dirty="0" smtClean="0">
                <a:solidFill>
                  <a:schemeClr val="bg1">
                    <a:lumMod val="50000"/>
                  </a:schemeClr>
                </a:solidFill>
              </a:rPr>
              <a:t>www.issste.gob.mx</a:t>
            </a:r>
          </a:p>
          <a:p>
            <a:pPr algn="ctr"/>
            <a:endParaRPr lang="es-MX" sz="500" dirty="0" smtClean="0">
              <a:solidFill>
                <a:schemeClr val="tx1">
                  <a:lumMod val="65000"/>
                  <a:lumOff val="35000"/>
                </a:schemeClr>
              </a:solidFill>
            </a:endParaRPr>
          </a:p>
          <a:p>
            <a:pPr algn="ctr"/>
            <a:endParaRPr lang="es-MX" sz="1000" dirty="0" smtClean="0">
              <a:solidFill>
                <a:schemeClr val="tx1">
                  <a:lumMod val="65000"/>
                  <a:lumOff val="35000"/>
                </a:schemeClr>
              </a:solidFill>
            </a:endParaRPr>
          </a:p>
          <a:p>
            <a:pPr algn="ctr"/>
            <a:r>
              <a:rPr lang="es-MX" dirty="0" smtClean="0">
                <a:solidFill>
                  <a:schemeClr val="tx1">
                    <a:lumMod val="65000"/>
                    <a:lumOff val="35000"/>
                  </a:schemeClr>
                </a:solidFill>
              </a:rPr>
              <a:t>Visita </a:t>
            </a:r>
            <a:r>
              <a:rPr lang="es-MX" dirty="0">
                <a:solidFill>
                  <a:schemeClr val="tx1">
                    <a:lumMod val="65000"/>
                    <a:lumOff val="35000"/>
                  </a:schemeClr>
                </a:solidFill>
              </a:rPr>
              <a:t>las siguientes </a:t>
            </a:r>
            <a:r>
              <a:rPr lang="es-MX" dirty="0" smtClean="0">
                <a:solidFill>
                  <a:schemeClr val="tx1">
                    <a:lumMod val="65000"/>
                    <a:lumOff val="35000"/>
                  </a:schemeClr>
                </a:solidFill>
              </a:rPr>
              <a:t>ventanas</a:t>
            </a:r>
            <a:endParaRPr lang="es-MX" sz="1000" b="1" dirty="0" smtClean="0">
              <a:solidFill>
                <a:schemeClr val="bg1">
                  <a:lumMod val="50000"/>
                </a:schemeClr>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62" t="18831" r="22435" b="29704"/>
          <a:stretch/>
        </p:blipFill>
        <p:spPr bwMode="auto">
          <a:xfrm>
            <a:off x="468075" y="3946479"/>
            <a:ext cx="3913847" cy="2892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029994" y="3166914"/>
            <a:ext cx="4320480" cy="1708160"/>
          </a:xfrm>
          <a:prstGeom prst="rect">
            <a:avLst/>
          </a:prstGeom>
        </p:spPr>
        <p:txBody>
          <a:bodyPr wrap="square">
            <a:spAutoFit/>
          </a:bodyPr>
          <a:lstStyle/>
          <a:p>
            <a:pPr algn="ctr"/>
            <a:r>
              <a:rPr lang="es-MX" sz="1500" b="1" dirty="0" smtClean="0">
                <a:solidFill>
                  <a:schemeClr val="bg1">
                    <a:lumMod val="50000"/>
                  </a:schemeClr>
                </a:solidFill>
              </a:rPr>
              <a:t>Derechohabientes/pensionados/pensiones</a:t>
            </a:r>
          </a:p>
          <a:p>
            <a:pPr algn="ctr"/>
            <a:r>
              <a:rPr lang="es-MX" sz="1500" b="1" dirty="0" smtClean="0">
                <a:solidFill>
                  <a:schemeClr val="bg1">
                    <a:lumMod val="50000"/>
                  </a:schemeClr>
                </a:solidFill>
              </a:rPr>
              <a:t>régimen </a:t>
            </a:r>
            <a:r>
              <a:rPr lang="es-MX" sz="1500" b="1" dirty="0">
                <a:solidFill>
                  <a:schemeClr val="bg1">
                    <a:lumMod val="50000"/>
                  </a:schemeClr>
                </a:solidFill>
              </a:rPr>
              <a:t>de pensión</a:t>
            </a:r>
          </a:p>
          <a:p>
            <a:pPr algn="ctr"/>
            <a:endParaRPr lang="es-MX" sz="1500" dirty="0">
              <a:solidFill>
                <a:schemeClr val="tx1">
                  <a:lumMod val="65000"/>
                  <a:lumOff val="35000"/>
                </a:schemeClr>
              </a:solidFill>
            </a:endParaRPr>
          </a:p>
          <a:p>
            <a:pPr algn="just"/>
            <a:r>
              <a:rPr lang="es-MX" sz="1500" dirty="0">
                <a:solidFill>
                  <a:schemeClr val="tx1">
                    <a:lumMod val="65000"/>
                    <a:lumOff val="35000"/>
                  </a:schemeClr>
                </a:solidFill>
              </a:rPr>
              <a:t>Las cuales te informaran sobre temas pensionarios, y material visual en línea a tu disposición como:</a:t>
            </a:r>
          </a:p>
          <a:p>
            <a:pPr algn="just"/>
            <a:r>
              <a:rPr lang="es-MX" sz="1500" dirty="0">
                <a:solidFill>
                  <a:schemeClr val="tx1">
                    <a:lumMod val="65000"/>
                    <a:lumOff val="35000"/>
                  </a:schemeClr>
                </a:solidFill>
              </a:rPr>
              <a:t>Guías de procesos, trípticos de pensión, videos pensionarios, folletos y acerca de tu pensión</a:t>
            </a:r>
            <a:r>
              <a:rPr lang="es-MX" sz="1500" dirty="0" smtClean="0">
                <a:solidFill>
                  <a:schemeClr val="tx1">
                    <a:lumMod val="65000"/>
                    <a:lumOff val="35000"/>
                  </a:schemeClr>
                </a:solidFill>
              </a:rPr>
              <a:t>.</a:t>
            </a:r>
            <a:endParaRPr lang="es-MX" sz="1500" dirty="0">
              <a:solidFill>
                <a:schemeClr val="tx1">
                  <a:lumMod val="65000"/>
                  <a:lumOff val="35000"/>
                </a:schemeClr>
              </a:solidFill>
            </a:endParaRPr>
          </a:p>
        </p:txBody>
      </p:sp>
      <p:sp>
        <p:nvSpPr>
          <p:cNvPr id="5" name="4 Rectángulo"/>
          <p:cNvSpPr/>
          <p:nvPr/>
        </p:nvSpPr>
        <p:spPr>
          <a:xfrm>
            <a:off x="688976" y="3166914"/>
            <a:ext cx="3692946" cy="553998"/>
          </a:xfrm>
          <a:prstGeom prst="rect">
            <a:avLst/>
          </a:prstGeom>
        </p:spPr>
        <p:txBody>
          <a:bodyPr wrap="square">
            <a:spAutoFit/>
          </a:bodyPr>
          <a:lstStyle/>
          <a:p>
            <a:pPr algn="ctr"/>
            <a:r>
              <a:rPr lang="es-MX" sz="1500" dirty="0" smtClean="0">
                <a:solidFill>
                  <a:schemeClr val="tx1">
                    <a:lumMod val="65000"/>
                    <a:lumOff val="35000"/>
                  </a:schemeClr>
                </a:solidFill>
              </a:rPr>
              <a:t>Oficina Virtual</a:t>
            </a:r>
          </a:p>
          <a:p>
            <a:pPr algn="ctr"/>
            <a:r>
              <a:rPr lang="es-MX" sz="1500" b="1" dirty="0">
                <a:solidFill>
                  <a:schemeClr val="bg1">
                    <a:lumMod val="50000"/>
                  </a:schemeClr>
                </a:solidFill>
              </a:rPr>
              <a:t>oficinavirtual.issste.gob.mx</a:t>
            </a:r>
          </a:p>
        </p:txBody>
      </p:sp>
      <p:pic>
        <p:nvPicPr>
          <p:cNvPr id="1029" name="Picture 5"/>
          <p:cNvPicPr>
            <a:picLocks noChangeArrowheads="1"/>
          </p:cNvPicPr>
          <p:nvPr/>
        </p:nvPicPr>
        <p:blipFill rotWithShape="1">
          <a:blip r:embed="rId4" cstate="print">
            <a:extLst>
              <a:ext uri="{28A0092B-C50C-407E-A947-70E740481C1C}">
                <a14:useLocalDpi xmlns:a14="http://schemas.microsoft.com/office/drawing/2010/main" val="0"/>
              </a:ext>
            </a:extLst>
          </a:blip>
          <a:srcRect l="63005" t="14027" r="8401" b="8642"/>
          <a:stretch/>
        </p:blipFill>
        <p:spPr bwMode="auto">
          <a:xfrm>
            <a:off x="7550274" y="5183138"/>
            <a:ext cx="800249" cy="17314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956" t="14535" r="8138" b="10156"/>
          <a:stretch/>
        </p:blipFill>
        <p:spPr bwMode="auto">
          <a:xfrm>
            <a:off x="8486378" y="5189987"/>
            <a:ext cx="830809" cy="173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rrowheads="1"/>
          </p:cNvPicPr>
          <p:nvPr/>
        </p:nvPicPr>
        <p:blipFill rotWithShape="1">
          <a:blip r:embed="rId6" cstate="print">
            <a:extLst>
              <a:ext uri="{28A0092B-C50C-407E-A947-70E740481C1C}">
                <a14:useLocalDpi xmlns:a14="http://schemas.microsoft.com/office/drawing/2010/main" val="0"/>
              </a:ext>
            </a:extLst>
          </a:blip>
          <a:srcRect l="61315" t="13851" r="12591" b="16716"/>
          <a:stretch/>
        </p:blipFill>
        <p:spPr bwMode="auto">
          <a:xfrm>
            <a:off x="6614170" y="5189987"/>
            <a:ext cx="831600" cy="173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195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85578" y="2014786"/>
            <a:ext cx="7272808" cy="1446550"/>
          </a:xfrm>
          <a:prstGeom prst="rect">
            <a:avLst/>
          </a:prstGeom>
          <a:noFill/>
        </p:spPr>
        <p:txBody>
          <a:bodyPr wrap="square" rtlCol="0">
            <a:spAutoFit/>
          </a:bodyPr>
          <a:lstStyle/>
          <a:p>
            <a:pPr algn="ctr"/>
            <a:r>
              <a:rPr lang="es-MX" sz="8800" dirty="0" smtClean="0"/>
              <a:t>Gracias</a:t>
            </a:r>
            <a:endParaRPr lang="es-MX" sz="8800" dirty="0"/>
          </a:p>
        </p:txBody>
      </p:sp>
    </p:spTree>
    <p:extLst>
      <p:ext uri="{BB962C8B-B14F-4D97-AF65-F5344CB8AC3E}">
        <p14:creationId xmlns:p14="http://schemas.microsoft.com/office/powerpoint/2010/main" val="343377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Régimen Ordinario (Cuenta Individual)</a:t>
            </a:r>
          </a:p>
        </p:txBody>
      </p:sp>
      <p:sp>
        <p:nvSpPr>
          <p:cNvPr id="10" name="4 CuadroTexto"/>
          <p:cNvSpPr txBox="1"/>
          <p:nvPr/>
        </p:nvSpPr>
        <p:spPr>
          <a:xfrm>
            <a:off x="709514" y="1726754"/>
            <a:ext cx="8640960" cy="3231654"/>
          </a:xfrm>
          <a:prstGeom prst="rect">
            <a:avLst/>
          </a:prstGeom>
          <a:solidFill>
            <a:schemeClr val="bg1"/>
          </a:solidFill>
        </p:spPr>
        <p:txBody>
          <a:bodyPr wrap="square" rtlCol="0">
            <a:spAutoFit/>
          </a:bodyPr>
          <a:lstStyle/>
          <a:p>
            <a:pPr algn="just">
              <a:buNone/>
            </a:pPr>
            <a:r>
              <a:rPr lang="es-MX" sz="2400" b="1" dirty="0">
                <a:solidFill>
                  <a:schemeClr val="bg1">
                    <a:lumMod val="50000"/>
                  </a:schemeClr>
                </a:solidFill>
              </a:rPr>
              <a:t>Se encuentran en el régimen de Cuenta Individual los trabajadores que:</a:t>
            </a:r>
          </a:p>
          <a:p>
            <a:pPr algn="just">
              <a:buNone/>
            </a:pPr>
            <a:endParaRPr lang="es-MX" sz="2400" b="1" dirty="0"/>
          </a:p>
          <a:p>
            <a:pPr marL="342900" indent="-342900">
              <a:buFont typeface="Wingdings" panose="05000000000000000000" pitchFamily="2" charset="2"/>
              <a:buChar char="§"/>
            </a:pPr>
            <a:r>
              <a:rPr lang="es-MX" sz="2400" dirty="0" smtClean="0"/>
              <a:t>Activos al </a:t>
            </a:r>
            <a:r>
              <a:rPr lang="es-MX" sz="2400" dirty="0"/>
              <a:t>31 de marzo  de 2007 y eligieron </a:t>
            </a:r>
            <a:r>
              <a:rPr lang="es-MX" sz="2400" dirty="0" smtClean="0"/>
              <a:t>el régimen ordinario.</a:t>
            </a:r>
          </a:p>
          <a:p>
            <a:endParaRPr lang="es-MX" sz="2400" dirty="0"/>
          </a:p>
          <a:p>
            <a:pPr marL="285750" indent="-285750">
              <a:buFont typeface="Wingdings" panose="05000000000000000000" pitchFamily="2" charset="2"/>
              <a:buChar char="§"/>
            </a:pPr>
            <a:endParaRPr lang="es-MX" sz="1800" b="1" dirty="0"/>
          </a:p>
          <a:p>
            <a:pPr marL="342900" indent="-342900">
              <a:buFont typeface="Wingdings" panose="05000000000000000000" pitchFamily="2" charset="2"/>
              <a:buChar char="§"/>
            </a:pPr>
            <a:r>
              <a:rPr lang="es-MX" sz="2400" dirty="0" smtClean="0"/>
              <a:t>Reingresaron a cotizar el 1° </a:t>
            </a:r>
            <a:r>
              <a:rPr lang="es-MX" sz="2400" dirty="0"/>
              <a:t>de abril de 2007.</a:t>
            </a:r>
          </a:p>
          <a:p>
            <a:pPr marL="285750" indent="-285750">
              <a:buFont typeface="Wingdings" panose="05000000000000000000" pitchFamily="2" charset="2"/>
              <a:buChar char="§"/>
            </a:pPr>
            <a:endParaRPr lang="es-MX" sz="1800" dirty="0"/>
          </a:p>
          <a:p>
            <a:pPr algn="just">
              <a:buNone/>
            </a:pPr>
            <a:endParaRPr lang="es-MX" sz="2400"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50" y="4535066"/>
            <a:ext cx="2596385" cy="2064443"/>
          </a:xfrm>
          <a:prstGeom prst="rect">
            <a:avLst/>
          </a:prstGeom>
        </p:spPr>
      </p:pic>
    </p:spTree>
    <p:extLst>
      <p:ext uri="{BB962C8B-B14F-4D97-AF65-F5344CB8AC3E}">
        <p14:creationId xmlns:p14="http://schemas.microsoft.com/office/powerpoint/2010/main" val="2398445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0" name="4 CuadroTexto"/>
          <p:cNvSpPr txBox="1"/>
          <p:nvPr/>
        </p:nvSpPr>
        <p:spPr>
          <a:xfrm>
            <a:off x="709514" y="1726754"/>
            <a:ext cx="8640960" cy="2677656"/>
          </a:xfrm>
          <a:prstGeom prst="rect">
            <a:avLst/>
          </a:prstGeom>
          <a:solidFill>
            <a:schemeClr val="bg1"/>
          </a:solidFill>
        </p:spPr>
        <p:txBody>
          <a:bodyPr wrap="square" rtlCol="0">
            <a:spAutoFit/>
          </a:bodyPr>
          <a:lstStyle>
            <a:defPPr>
              <a:defRPr lang="es-MX"/>
            </a:defPPr>
            <a:lvl1pPr algn="just">
              <a:buNone/>
              <a:defRPr sz="2400" b="1"/>
            </a:lvl1pPr>
          </a:lstStyle>
          <a:p>
            <a:pPr marL="342900" indent="-342900">
              <a:buFont typeface="Wingdings" panose="05000000000000000000" pitchFamily="2" charset="2"/>
              <a:buChar char="§"/>
            </a:pPr>
            <a:r>
              <a:rPr lang="es-MX" b="0" dirty="0" smtClean="0"/>
              <a:t>La Ley </a:t>
            </a:r>
            <a:r>
              <a:rPr lang="es-MX" b="0" dirty="0"/>
              <a:t>del </a:t>
            </a:r>
            <a:r>
              <a:rPr lang="es-MX" b="0" dirty="0" smtClean="0"/>
              <a:t>ISSSTE</a:t>
            </a:r>
          </a:p>
          <a:p>
            <a:endParaRPr lang="es-MX" dirty="0" smtClean="0"/>
          </a:p>
          <a:p>
            <a:pPr marL="342900" indent="-342900">
              <a:buFont typeface="Wingdings" panose="05000000000000000000" pitchFamily="2" charset="2"/>
              <a:buChar char="§"/>
            </a:pPr>
            <a:r>
              <a:rPr lang="es-ES" b="0" dirty="0" smtClean="0"/>
              <a:t>Reglamento </a:t>
            </a:r>
            <a:r>
              <a:rPr lang="es-ES" b="0" dirty="0"/>
              <a:t>para el Otorgamiento de Pensiones del Régimen </a:t>
            </a:r>
            <a:r>
              <a:rPr lang="es-ES" b="0" dirty="0" smtClean="0"/>
              <a:t>De Cuentas Individuales.</a:t>
            </a:r>
          </a:p>
          <a:p>
            <a:endParaRPr lang="es-ES" b="0" dirty="0" smtClean="0"/>
          </a:p>
          <a:p>
            <a:pPr marL="342900" indent="-342900">
              <a:buFont typeface="Wingdings" panose="05000000000000000000" pitchFamily="2" charset="2"/>
              <a:buChar char="§"/>
            </a:pPr>
            <a:r>
              <a:rPr lang="es-ES" b="0" dirty="0" smtClean="0"/>
              <a:t>Reglamento </a:t>
            </a:r>
            <a:r>
              <a:rPr lang="es-ES" b="0" dirty="0"/>
              <a:t>para el </a:t>
            </a:r>
            <a:r>
              <a:rPr lang="es-ES" b="0" dirty="0" smtClean="0"/>
              <a:t>Otorgamiento </a:t>
            </a:r>
            <a:r>
              <a:rPr lang="es-ES" b="0" dirty="0"/>
              <a:t>de </a:t>
            </a:r>
            <a:r>
              <a:rPr lang="es-ES" b="0" dirty="0" smtClean="0"/>
              <a:t>Pensiones </a:t>
            </a:r>
            <a:r>
              <a:rPr lang="es-ES" b="0" dirty="0"/>
              <a:t>de los </a:t>
            </a:r>
            <a:r>
              <a:rPr lang="es-ES" b="0" dirty="0" smtClean="0"/>
              <a:t>Trabajadores </a:t>
            </a:r>
            <a:r>
              <a:rPr lang="es-ES" b="0" dirty="0"/>
              <a:t>sujetos al </a:t>
            </a:r>
            <a:r>
              <a:rPr lang="es-ES" b="0" dirty="0" smtClean="0"/>
              <a:t>Régimen </a:t>
            </a:r>
            <a:r>
              <a:rPr lang="es-ES" b="0" dirty="0"/>
              <a:t>del </a:t>
            </a:r>
            <a:r>
              <a:rPr lang="es-ES" b="0" dirty="0" smtClean="0"/>
              <a:t>Artículo </a:t>
            </a:r>
            <a:r>
              <a:rPr lang="es-MX" b="0" dirty="0"/>
              <a:t>Décimo </a:t>
            </a:r>
            <a:r>
              <a:rPr lang="es-MX" b="0" dirty="0" smtClean="0"/>
              <a:t>Transitorio.</a:t>
            </a:r>
            <a:endParaRPr lang="es-MX" b="0" dirty="0"/>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Normatividad aplicable</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886" y="4679082"/>
            <a:ext cx="2016224" cy="1997978"/>
          </a:xfrm>
          <a:prstGeom prst="rect">
            <a:avLst/>
          </a:prstGeom>
        </p:spPr>
      </p:pic>
    </p:spTree>
    <p:extLst>
      <p:ext uri="{BB962C8B-B14F-4D97-AF65-F5344CB8AC3E}">
        <p14:creationId xmlns:p14="http://schemas.microsoft.com/office/powerpoint/2010/main" val="291190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Proceso Pensionario</a:t>
            </a:r>
          </a:p>
        </p:txBody>
      </p:sp>
      <p:grpSp>
        <p:nvGrpSpPr>
          <p:cNvPr id="6" name="46 Grupo"/>
          <p:cNvGrpSpPr/>
          <p:nvPr/>
        </p:nvGrpSpPr>
        <p:grpSpPr>
          <a:xfrm>
            <a:off x="746427" y="2195314"/>
            <a:ext cx="8676055" cy="5220072"/>
            <a:chOff x="266202" y="1527175"/>
            <a:chExt cx="8757008" cy="4572000"/>
          </a:xfrm>
        </p:grpSpPr>
        <p:graphicFrame>
          <p:nvGraphicFramePr>
            <p:cNvPr id="7" name="3 Marcador de contenido"/>
            <p:cNvGraphicFramePr>
              <a:graphicFrameLocks/>
            </p:cNvGraphicFramePr>
            <p:nvPr>
              <p:extLst>
                <p:ext uri="{D42A27DB-BD31-4B8C-83A1-F6EECF244321}">
                  <p14:modId xmlns:p14="http://schemas.microsoft.com/office/powerpoint/2010/main" val="214135225"/>
                </p:ext>
              </p:extLst>
            </p:nvPr>
          </p:nvGraphicFramePr>
          <p:xfrm>
            <a:off x="301625" y="1527175"/>
            <a:ext cx="864890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266202" y="1774180"/>
              <a:ext cx="834901" cy="466725"/>
            </a:xfrm>
            <a:prstGeom prst="rect">
              <a:avLst/>
            </a:prstGeom>
            <a:solidFill>
              <a:schemeClr val="bg1">
                <a:lumMod val="95000"/>
              </a:schemeClr>
            </a:solidFill>
            <a:ln w="12700" cap="flat" cmpd="sng" algn="ctr">
              <a:solidFill>
                <a:schemeClr val="bg1">
                  <a:lumMod val="85000"/>
                </a:schemeClr>
              </a:solidFill>
              <a:prstDash val="sysDash"/>
            </a:ln>
            <a:effectLst/>
            <a:scene3d>
              <a:camera prst="orthographicFront"/>
              <a:lightRig rig="threePt" dir="t"/>
            </a:scene3d>
            <a:sp3d>
              <a:bevelT w="152400" h="50800"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ISSSTE</a:t>
              </a:r>
              <a:endParaRPr kumimoji="0" lang="es-ES" sz="1050" b="1"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1" name="8 Rectángulo"/>
            <p:cNvSpPr/>
            <p:nvPr/>
          </p:nvSpPr>
          <p:spPr>
            <a:xfrm>
              <a:off x="2559050" y="1774180"/>
              <a:ext cx="1917700" cy="466725"/>
            </a:xfrm>
            <a:prstGeom prst="rect">
              <a:avLst/>
            </a:prstGeom>
            <a:solidFill>
              <a:schemeClr val="bg1">
                <a:lumMod val="95000"/>
              </a:schemeClr>
            </a:solidFill>
            <a:ln w="12700" cap="flat" cmpd="sng" algn="ctr">
              <a:solidFill>
                <a:schemeClr val="bg1">
                  <a:lumMod val="85000"/>
                </a:schemeClr>
              </a:solidFill>
              <a:prstDash val="sysDash"/>
            </a:ln>
            <a:effectLst/>
            <a:scene3d>
              <a:camera prst="orthographicFront"/>
              <a:lightRig rig="threePt" dir="t"/>
            </a:scene3d>
            <a:sp3d>
              <a:bevelT w="152400" h="50800"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rPr>
                <a:t>ISSSTE - CNSF</a:t>
              </a:r>
            </a:p>
          </p:txBody>
        </p:sp>
        <p:sp>
          <p:nvSpPr>
            <p:cNvPr id="12" name="10 Rectángulo"/>
            <p:cNvSpPr/>
            <p:nvPr/>
          </p:nvSpPr>
          <p:spPr>
            <a:xfrm>
              <a:off x="6842814" y="1774180"/>
              <a:ext cx="1039813" cy="466725"/>
            </a:xfrm>
            <a:prstGeom prst="rect">
              <a:avLst/>
            </a:prstGeom>
            <a:solidFill>
              <a:schemeClr val="bg1">
                <a:lumMod val="95000"/>
              </a:schemeClr>
            </a:solidFill>
            <a:ln w="12700" cap="flat" cmpd="sng" algn="ctr">
              <a:solidFill>
                <a:schemeClr val="bg1">
                  <a:lumMod val="85000"/>
                </a:schemeClr>
              </a:solidFill>
              <a:prstDash val="sysDash"/>
            </a:ln>
            <a:effectLst/>
            <a:scene3d>
              <a:camera prst="orthographicFront"/>
              <a:lightRig rig="threePt" dir="t"/>
            </a:scene3d>
            <a:sp3d>
              <a:bevelT w="152400" h="50800" prst="softRound"/>
            </a:sp3d>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Afores/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PENSION-ISSSTE</a:t>
              </a:r>
              <a:endParaRPr kumimoji="0" lang="es-ES" sz="900" b="1"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3" name="11 Rectángulo"/>
            <p:cNvSpPr/>
            <p:nvPr/>
          </p:nvSpPr>
          <p:spPr>
            <a:xfrm>
              <a:off x="8002242" y="1774180"/>
              <a:ext cx="1020968" cy="466725"/>
            </a:xfrm>
            <a:prstGeom prst="rect">
              <a:avLst/>
            </a:prstGeom>
            <a:solidFill>
              <a:schemeClr val="bg1">
                <a:lumMod val="95000"/>
              </a:schemeClr>
            </a:solidFill>
            <a:ln w="12700" cap="flat" cmpd="sng" algn="ctr">
              <a:solidFill>
                <a:schemeClr val="bg1">
                  <a:lumMod val="85000"/>
                </a:schemeClr>
              </a:solidFill>
              <a:prstDash val="sysDash"/>
            </a:ln>
            <a:effectLst/>
            <a:scene3d>
              <a:camera prst="orthographicFront"/>
              <a:lightRig rig="threePt" dir="t"/>
            </a:scene3d>
            <a:sp3d>
              <a:bevelT w="152400" h="50800"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Aseguradora</a:t>
              </a:r>
              <a:endParaRPr kumimoji="0" lang="es-ES" sz="1050" b="1"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4" name="7 Rectángulo"/>
            <p:cNvSpPr/>
            <p:nvPr/>
          </p:nvSpPr>
          <p:spPr>
            <a:xfrm>
              <a:off x="1340411" y="1783703"/>
              <a:ext cx="923570" cy="468312"/>
            </a:xfrm>
            <a:prstGeom prst="rect">
              <a:avLst/>
            </a:prstGeom>
            <a:solidFill>
              <a:schemeClr val="bg1">
                <a:lumMod val="95000"/>
              </a:schemeClr>
            </a:solidFill>
            <a:ln w="12700" cap="flat" cmpd="sng" algn="ctr">
              <a:solidFill>
                <a:schemeClr val="bg1">
                  <a:lumMod val="85000"/>
                </a:schemeClr>
              </a:solidFill>
              <a:prstDash val="sysDash"/>
            </a:ln>
            <a:effectLst/>
            <a:scene3d>
              <a:camera prst="orthographicFront"/>
              <a:lightRig rig="threePt" dir="t"/>
            </a:scene3d>
            <a:sp3d>
              <a:bevelT w="152400" h="50800"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rPr>
                <a:t>ISSSTE CONSAR</a:t>
              </a:r>
            </a:p>
          </p:txBody>
        </p:sp>
        <p:sp>
          <p:nvSpPr>
            <p:cNvPr id="16" name="7 Rectángulo"/>
            <p:cNvSpPr/>
            <p:nvPr/>
          </p:nvSpPr>
          <p:spPr>
            <a:xfrm>
              <a:off x="4745038" y="1783703"/>
              <a:ext cx="814386" cy="468312"/>
            </a:xfrm>
            <a:prstGeom prst="rect">
              <a:avLst/>
            </a:prstGeom>
            <a:solidFill>
              <a:schemeClr val="bg1">
                <a:lumMod val="95000"/>
              </a:schemeClr>
            </a:solidFill>
            <a:ln w="12700" cap="flat" cmpd="sng" algn="ctr">
              <a:solidFill>
                <a:schemeClr val="bg1">
                  <a:lumMod val="85000"/>
                </a:schemeClr>
              </a:solidFill>
              <a:prstDash val="sysDash"/>
            </a:ln>
            <a:effectLst/>
            <a:scene3d>
              <a:camera prst="orthographicFront"/>
              <a:lightRig rig="threePt" dir="t"/>
            </a:scene3d>
            <a:sp3d>
              <a:bevelT w="152400" h="50800"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rPr>
                <a:t>ISSSTE</a:t>
              </a:r>
            </a:p>
          </p:txBody>
        </p:sp>
        <p:sp>
          <p:nvSpPr>
            <p:cNvPr id="17" name="7 Rectángulo"/>
            <p:cNvSpPr/>
            <p:nvPr/>
          </p:nvSpPr>
          <p:spPr>
            <a:xfrm>
              <a:off x="5825295" y="1778942"/>
              <a:ext cx="928619" cy="468313"/>
            </a:xfrm>
            <a:prstGeom prst="rect">
              <a:avLst/>
            </a:prstGeom>
            <a:solidFill>
              <a:schemeClr val="bg1">
                <a:lumMod val="95000"/>
              </a:schemeClr>
            </a:solidFill>
            <a:ln w="12700" cap="flat" cmpd="sng" algn="ctr">
              <a:solidFill>
                <a:schemeClr val="bg1">
                  <a:lumMod val="85000"/>
                </a:schemeClr>
              </a:solidFill>
              <a:prstDash val="sysDash"/>
            </a:ln>
            <a:effectLst/>
            <a:scene3d>
              <a:camera prst="orthographicFront"/>
              <a:lightRig rig="threePt" dir="t"/>
            </a:scene3d>
            <a:sp3d>
              <a:bevelT w="152400" h="50800" prst="softRound"/>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chemeClr val="bg1">
                      <a:lumMod val="50000"/>
                    </a:schemeClr>
                  </a:solidFill>
                  <a:effectLst/>
                  <a:uLnTx/>
                  <a:uFillTx/>
                  <a:latin typeface="Arial" pitchFamily="34" charset="0"/>
                  <a:ea typeface="+mn-ea"/>
                  <a:cs typeface="Arial" pitchFamily="34" charset="0"/>
                </a:rPr>
                <a:t>ISSSTE CONSAR</a:t>
              </a:r>
            </a:p>
          </p:txBody>
        </p:sp>
        <p:sp>
          <p:nvSpPr>
            <p:cNvPr id="18" name="17 Abrir llave"/>
            <p:cNvSpPr/>
            <p:nvPr/>
          </p:nvSpPr>
          <p:spPr bwMode="auto">
            <a:xfrm rot="16200000">
              <a:off x="4439587" y="1222684"/>
              <a:ext cx="287463" cy="8330291"/>
            </a:xfrm>
            <a:prstGeom prst="leftBrac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rgbClr val="FF0000"/>
                </a:solidFill>
                <a:effectLst/>
                <a:latin typeface="Arial" charset="0"/>
              </a:endParaRPr>
            </a:p>
          </p:txBody>
        </p:sp>
        <p:sp>
          <p:nvSpPr>
            <p:cNvPr id="19" name="18 CuadroTexto"/>
            <p:cNvSpPr txBox="1"/>
            <p:nvPr/>
          </p:nvSpPr>
          <p:spPr>
            <a:xfrm>
              <a:off x="4098273" y="5543663"/>
              <a:ext cx="922561" cy="350436"/>
            </a:xfrm>
            <a:prstGeom prst="rect">
              <a:avLst/>
            </a:prstGeom>
            <a:noFill/>
          </p:spPr>
          <p:txBody>
            <a:bodyPr wrap="none" rtlCol="0">
              <a:spAutoFit/>
            </a:bodyPr>
            <a:lstStyle/>
            <a:p>
              <a:pPr algn="ctr"/>
              <a:r>
                <a:rPr lang="es-MX" b="1" dirty="0" smtClean="0">
                  <a:solidFill>
                    <a:srgbClr val="993300"/>
                  </a:solidFill>
                </a:rPr>
                <a:t>15 días</a:t>
              </a:r>
              <a:endParaRPr lang="es-MX" b="1" dirty="0">
                <a:solidFill>
                  <a:srgbClr val="993300"/>
                </a:solidFill>
              </a:endParaRPr>
            </a:p>
          </p:txBody>
        </p:sp>
      </p:grpSp>
      <p:sp>
        <p:nvSpPr>
          <p:cNvPr id="3" name="2 Rectángulo"/>
          <p:cNvSpPr/>
          <p:nvPr/>
        </p:nvSpPr>
        <p:spPr>
          <a:xfrm>
            <a:off x="709514" y="1726754"/>
            <a:ext cx="8291052" cy="400110"/>
          </a:xfrm>
          <a:prstGeom prst="rect">
            <a:avLst/>
          </a:prstGeom>
        </p:spPr>
        <p:txBody>
          <a:bodyPr wrap="none">
            <a:spAutoFit/>
          </a:bodyPr>
          <a:lstStyle/>
          <a:p>
            <a:r>
              <a:rPr lang="es-MX" dirty="0" smtClean="0">
                <a:solidFill>
                  <a:schemeClr val="tx1">
                    <a:lumMod val="65000"/>
                    <a:lumOff val="35000"/>
                  </a:schemeClr>
                </a:solidFill>
              </a:rPr>
              <a:t>Proceso pensionario a través del Sistema Administrador de Otorgamiento “SAO”</a:t>
            </a:r>
            <a:endParaRPr lang="es-MX" dirty="0">
              <a:solidFill>
                <a:schemeClr val="tx1">
                  <a:lumMod val="65000"/>
                  <a:lumOff val="35000"/>
                </a:schemeClr>
              </a:solidFill>
            </a:endParaRPr>
          </a:p>
        </p:txBody>
      </p:sp>
    </p:spTree>
    <p:extLst>
      <p:ext uri="{BB962C8B-B14F-4D97-AF65-F5344CB8AC3E}">
        <p14:creationId xmlns:p14="http://schemas.microsoft.com/office/powerpoint/2010/main" val="2335395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0" name="4 CuadroTexto"/>
          <p:cNvSpPr txBox="1"/>
          <p:nvPr/>
        </p:nvSpPr>
        <p:spPr>
          <a:xfrm>
            <a:off x="709514" y="1726754"/>
            <a:ext cx="8640960" cy="3539430"/>
          </a:xfrm>
          <a:prstGeom prst="rect">
            <a:avLst/>
          </a:prstGeom>
          <a:solidFill>
            <a:schemeClr val="bg1"/>
          </a:solidFill>
        </p:spPr>
        <p:txBody>
          <a:bodyPr wrap="square" rtlCol="0">
            <a:spAutoFit/>
          </a:bodyPr>
          <a:lstStyle>
            <a:defPPr>
              <a:defRPr lang="es-MX"/>
            </a:defPPr>
            <a:lvl1pPr algn="just">
              <a:buNone/>
              <a:defRPr sz="2400" b="1"/>
            </a:lvl1pPr>
          </a:lstStyle>
          <a:p>
            <a:pPr algn="l"/>
            <a:r>
              <a:rPr lang="es-MX" sz="2200" dirty="0">
                <a:solidFill>
                  <a:schemeClr val="tx1">
                    <a:lumMod val="65000"/>
                    <a:lumOff val="35000"/>
                  </a:schemeClr>
                </a:solidFill>
              </a:rPr>
              <a:t>Seguro de </a:t>
            </a:r>
            <a:r>
              <a:rPr lang="es-MX" sz="2200" dirty="0" smtClean="0">
                <a:solidFill>
                  <a:schemeClr val="tx1">
                    <a:lumMod val="65000"/>
                    <a:lumOff val="35000"/>
                  </a:schemeClr>
                </a:solidFill>
              </a:rPr>
              <a:t>Retiro</a:t>
            </a:r>
            <a:endParaRPr lang="es-MX" sz="2200" dirty="0">
              <a:solidFill>
                <a:schemeClr val="tx1">
                  <a:lumMod val="65000"/>
                  <a:lumOff val="35000"/>
                </a:schemeClr>
              </a:solidFill>
            </a:endParaRPr>
          </a:p>
          <a:p>
            <a:r>
              <a:rPr lang="es-MX" sz="2000" b="0" dirty="0"/>
              <a:t>Se tiene derecho a este beneficio antes de cumplir 60 años de edad al momento de la baja laboral, siempre y cuando la pensión que se calcule </a:t>
            </a:r>
            <a:r>
              <a:rPr lang="es-MX" sz="2000" b="0" dirty="0" smtClean="0"/>
              <a:t>sea </a:t>
            </a:r>
            <a:r>
              <a:rPr lang="es-MX" sz="2000" b="0" dirty="0"/>
              <a:t>superior en más del 30% a la Pensión Garantizada ($ </a:t>
            </a:r>
            <a:r>
              <a:rPr lang="es-MX" sz="2000" b="0" dirty="0" smtClean="0"/>
              <a:t>4,454.52 </a:t>
            </a:r>
            <a:r>
              <a:rPr lang="es-MX" sz="2000" b="0" dirty="0"/>
              <a:t>en </a:t>
            </a:r>
            <a:r>
              <a:rPr lang="es-MX" sz="2000" b="0" dirty="0" smtClean="0"/>
              <a:t>2017), </a:t>
            </a:r>
            <a:r>
              <a:rPr lang="es-MX" sz="2000" b="0" dirty="0"/>
              <a:t>una vez cubierta la prima del Seguro de Sobrevivencia para sus familiares </a:t>
            </a:r>
            <a:r>
              <a:rPr lang="es-MX" sz="2000" b="0" dirty="0" smtClean="0"/>
              <a:t>derechohabientes.</a:t>
            </a:r>
            <a:endParaRPr lang="es-MX" sz="2000" b="0" dirty="0"/>
          </a:p>
          <a:p>
            <a:endParaRPr lang="es-MX" sz="2000" dirty="0" smtClean="0"/>
          </a:p>
          <a:p>
            <a:endParaRPr lang="es-MX" sz="2000" dirty="0"/>
          </a:p>
          <a:p>
            <a:pPr algn="l"/>
            <a:r>
              <a:rPr lang="es-MX" sz="2200" dirty="0">
                <a:solidFill>
                  <a:schemeClr val="tx1">
                    <a:lumMod val="65000"/>
                    <a:lumOff val="35000"/>
                  </a:schemeClr>
                </a:solidFill>
              </a:rPr>
              <a:t>Seguro de </a:t>
            </a:r>
            <a:r>
              <a:rPr lang="es-MX" sz="2200" dirty="0" smtClean="0">
                <a:solidFill>
                  <a:schemeClr val="tx1">
                    <a:lumMod val="65000"/>
                    <a:lumOff val="35000"/>
                  </a:schemeClr>
                </a:solidFill>
              </a:rPr>
              <a:t>Sobrevivencia</a:t>
            </a:r>
            <a:endParaRPr lang="es-MX" sz="2200" dirty="0">
              <a:solidFill>
                <a:schemeClr val="tx1">
                  <a:lumMod val="65000"/>
                  <a:lumOff val="35000"/>
                </a:schemeClr>
              </a:solidFill>
            </a:endParaRPr>
          </a:p>
          <a:p>
            <a:r>
              <a:rPr lang="es-MX" sz="2000" b="0" dirty="0"/>
              <a:t>Es aquel que </a:t>
            </a:r>
            <a:r>
              <a:rPr lang="es-MX" sz="2000" b="0" dirty="0" smtClean="0"/>
              <a:t>se contrata al momento de solicitar los seguros de pensión </a:t>
            </a:r>
            <a:r>
              <a:rPr lang="es-MX" sz="2000" b="0" dirty="0"/>
              <a:t>p</a:t>
            </a:r>
            <a:r>
              <a:rPr lang="es-MX" sz="2000" b="0" dirty="0" smtClean="0"/>
              <a:t>or </a:t>
            </a:r>
            <a:r>
              <a:rPr lang="es-MX" sz="2000" b="0" dirty="0"/>
              <a:t>Retiro, Cesantía en Edad Avanzada y Vejez, a favor de sus familiares derechohabientes para otorgarles a éstos la pensión que corresponda, en caso de su fallecimiento.</a:t>
            </a:r>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Beneficios pensionarios</a:t>
            </a:r>
          </a:p>
        </p:txBody>
      </p:sp>
    </p:spTree>
    <p:extLst>
      <p:ext uri="{BB962C8B-B14F-4D97-AF65-F5344CB8AC3E}">
        <p14:creationId xmlns:p14="http://schemas.microsoft.com/office/powerpoint/2010/main" val="300601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0" name="4 CuadroTexto"/>
          <p:cNvSpPr txBox="1"/>
          <p:nvPr/>
        </p:nvSpPr>
        <p:spPr>
          <a:xfrm>
            <a:off x="709514" y="1726754"/>
            <a:ext cx="8640960" cy="3816429"/>
          </a:xfrm>
          <a:prstGeom prst="rect">
            <a:avLst/>
          </a:prstGeom>
          <a:solidFill>
            <a:schemeClr val="bg1"/>
          </a:solidFill>
        </p:spPr>
        <p:txBody>
          <a:bodyPr wrap="square" rtlCol="0">
            <a:spAutoFit/>
          </a:bodyPr>
          <a:lstStyle>
            <a:defPPr>
              <a:defRPr lang="es-MX"/>
            </a:defPPr>
            <a:lvl1pPr algn="just">
              <a:buNone/>
              <a:defRPr sz="2400" b="1"/>
            </a:lvl1pPr>
          </a:lstStyle>
          <a:p>
            <a:pPr algn="l"/>
            <a:r>
              <a:rPr lang="es-MX" sz="2200" dirty="0" smtClean="0">
                <a:solidFill>
                  <a:schemeClr val="tx1">
                    <a:lumMod val="65000"/>
                    <a:lumOff val="35000"/>
                  </a:schemeClr>
                </a:solidFill>
              </a:rPr>
              <a:t>Pensión Garantizada</a:t>
            </a:r>
            <a:endParaRPr lang="es-MX" sz="2200" dirty="0">
              <a:solidFill>
                <a:schemeClr val="tx1">
                  <a:lumMod val="65000"/>
                  <a:lumOff val="35000"/>
                </a:schemeClr>
              </a:solidFill>
            </a:endParaRPr>
          </a:p>
          <a:p>
            <a:r>
              <a:rPr lang="es-MX" sz="2000" b="0" dirty="0" smtClean="0"/>
              <a:t>Es aquella que el Estado asegura a quienes reúnan los requisitos para obtener una pensión por Cesantía en Edad Avanzada o Vejez y que los recursos en su Cuenta Individual resulten insuficientes para contratar una Renta Vitalicia o un Retiro Programado.</a:t>
            </a:r>
          </a:p>
          <a:p>
            <a:endParaRPr lang="es-MX" sz="2000" b="0" dirty="0"/>
          </a:p>
          <a:p>
            <a:pPr lvl="0"/>
            <a:r>
              <a:rPr lang="es-ES" sz="2000" b="0" dirty="0"/>
              <a:t>El monto de la pensión garantizada era de </a:t>
            </a:r>
            <a:r>
              <a:rPr lang="es-ES" sz="2000" b="0" dirty="0" smtClean="0"/>
              <a:t>$3,034.20 </a:t>
            </a:r>
            <a:r>
              <a:rPr lang="es-ES" sz="2000" b="0" dirty="0"/>
              <a:t>en abril de 2007, se actualiza en febrero de cada año de acuerdo al INPC, con retroactividad a enero.  Para </a:t>
            </a:r>
            <a:r>
              <a:rPr lang="es-ES" sz="2000" b="0" dirty="0" smtClean="0"/>
              <a:t>2017 </a:t>
            </a:r>
            <a:r>
              <a:rPr lang="es-ES" sz="2000" b="0" dirty="0"/>
              <a:t>el monto de la PG es de </a:t>
            </a:r>
            <a:r>
              <a:rPr lang="es-ES" sz="2000" b="0" dirty="0" smtClean="0"/>
              <a:t>$4,454.52.</a:t>
            </a:r>
            <a:endParaRPr lang="es-ES" sz="2000" b="0" dirty="0"/>
          </a:p>
          <a:p>
            <a:endParaRPr lang="es-MX" sz="2000" b="0" dirty="0" smtClean="0"/>
          </a:p>
          <a:p>
            <a:endParaRPr lang="es-MX" sz="2000" b="0" dirty="0"/>
          </a:p>
          <a:p>
            <a:endParaRPr lang="es-MX" sz="2000" b="0" dirty="0"/>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Beneficios pensionarios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882" y="4823098"/>
            <a:ext cx="2088232" cy="2088232"/>
          </a:xfrm>
          <a:prstGeom prst="rect">
            <a:avLst/>
          </a:prstGeom>
        </p:spPr>
      </p:pic>
    </p:spTree>
    <p:extLst>
      <p:ext uri="{BB962C8B-B14F-4D97-AF65-F5344CB8AC3E}">
        <p14:creationId xmlns:p14="http://schemas.microsoft.com/office/powerpoint/2010/main" val="3410955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0" name="4 CuadroTexto"/>
          <p:cNvSpPr txBox="1"/>
          <p:nvPr/>
        </p:nvSpPr>
        <p:spPr>
          <a:xfrm>
            <a:off x="709514" y="1726754"/>
            <a:ext cx="8640960" cy="5139869"/>
          </a:xfrm>
          <a:prstGeom prst="rect">
            <a:avLst/>
          </a:prstGeom>
          <a:solidFill>
            <a:schemeClr val="bg1"/>
          </a:solidFill>
        </p:spPr>
        <p:txBody>
          <a:bodyPr wrap="square" rtlCol="0">
            <a:spAutoFit/>
          </a:bodyPr>
          <a:lstStyle>
            <a:defPPr>
              <a:defRPr lang="es-MX"/>
            </a:defPPr>
            <a:lvl1pPr algn="just">
              <a:buNone/>
              <a:defRPr sz="2400" b="1"/>
            </a:lvl1pPr>
          </a:lstStyle>
          <a:p>
            <a:pPr algn="l"/>
            <a:r>
              <a:rPr lang="es-MX" sz="1800" dirty="0" smtClean="0">
                <a:solidFill>
                  <a:schemeClr val="tx1">
                    <a:lumMod val="65000"/>
                    <a:lumOff val="35000"/>
                  </a:schemeClr>
                </a:solidFill>
              </a:rPr>
              <a:t>Seguro de Invalidez </a:t>
            </a:r>
            <a:endParaRPr lang="es-MX" sz="1800" dirty="0">
              <a:solidFill>
                <a:schemeClr val="tx1">
                  <a:lumMod val="65000"/>
                  <a:lumOff val="35000"/>
                </a:schemeClr>
              </a:solidFill>
            </a:endParaRPr>
          </a:p>
          <a:p>
            <a:pPr>
              <a:defRPr/>
            </a:pPr>
            <a:r>
              <a:rPr lang="es-MX" sz="1800" b="0" dirty="0" smtClean="0"/>
              <a:t>Contar con el dictamen médico que avale estar imposibilitado por enfermedad o accidente no profesional</a:t>
            </a:r>
            <a:r>
              <a:rPr lang="es-MX" sz="1800" b="0" dirty="0"/>
              <a:t>, física o mentalmente, </a:t>
            </a:r>
            <a:r>
              <a:rPr lang="es-MX" sz="1800" b="0" dirty="0" smtClean="0"/>
              <a:t>y haber cotizado al Instituto cuando menos </a:t>
            </a:r>
            <a:r>
              <a:rPr lang="es-MX" sz="1800" b="0" dirty="0" smtClean="0">
                <a:effectLst>
                  <a:outerShdw blurRad="38100" dist="38100" dir="2700000" algn="tl">
                    <a:srgbClr val="000000">
                      <a:alpha val="43137"/>
                    </a:srgbClr>
                  </a:outerShdw>
                </a:effectLst>
              </a:rPr>
              <a:t>5</a:t>
            </a:r>
            <a:r>
              <a:rPr lang="es-MX" sz="1800" b="0" dirty="0" smtClean="0"/>
              <a:t> años, </a:t>
            </a:r>
            <a:r>
              <a:rPr lang="es-MX" sz="1800" dirty="0">
                <a:latin typeface="Lucida Sans Unicode" pitchFamily="34" charset="0"/>
              </a:rPr>
              <a:t>; </a:t>
            </a:r>
            <a:r>
              <a:rPr lang="es-MX" sz="1800" b="0" dirty="0"/>
              <a:t>en caso que el dictamen respectivo determine el 75% o mas de invalidez solo se requerirá que hubiese contribuido con sus cuotas al instituto cuando menos durante </a:t>
            </a:r>
            <a:r>
              <a:rPr lang="es-MX" sz="1800" b="0" dirty="0">
                <a:effectLst>
                  <a:outerShdw blurRad="38100" dist="38100" dir="2700000" algn="tl">
                    <a:srgbClr val="000000">
                      <a:alpha val="43137"/>
                    </a:srgbClr>
                  </a:outerShdw>
                </a:effectLst>
              </a:rPr>
              <a:t>3</a:t>
            </a:r>
            <a:r>
              <a:rPr lang="es-MX" sz="1800" b="0" dirty="0"/>
              <a:t> años.</a:t>
            </a:r>
          </a:p>
          <a:p>
            <a:endParaRPr lang="es-MX" sz="1800" b="0" dirty="0"/>
          </a:p>
          <a:p>
            <a:r>
              <a:rPr lang="es-MX" sz="1800" b="0" dirty="0" smtClean="0"/>
              <a:t>El pago de este beneficio será el 35% de último sueldo base cotizado.</a:t>
            </a:r>
          </a:p>
          <a:p>
            <a:pPr>
              <a:defRPr/>
            </a:pPr>
            <a:endParaRPr lang="es-MX" sz="1800" dirty="0">
              <a:latin typeface="Lucida Sans Unicode" pitchFamily="34" charset="0"/>
            </a:endParaRPr>
          </a:p>
          <a:p>
            <a:pPr>
              <a:defRPr/>
            </a:pPr>
            <a:r>
              <a:rPr lang="es-MX" sz="1600" b="0" u="sng" dirty="0"/>
              <a:t>Pensión </a:t>
            </a:r>
            <a:r>
              <a:rPr lang="es-MX" sz="1600" b="0" u="sng" dirty="0" smtClean="0"/>
              <a:t>temporal</a:t>
            </a:r>
            <a:endParaRPr lang="es-MX" sz="1600" b="0" u="sng" dirty="0"/>
          </a:p>
          <a:p>
            <a:pPr>
              <a:defRPr/>
            </a:pPr>
            <a:r>
              <a:rPr lang="es-MX" sz="1600" b="0" dirty="0" smtClean="0"/>
              <a:t>Tiene </a:t>
            </a:r>
            <a:r>
              <a:rPr lang="es-MX" sz="1600" b="0" dirty="0"/>
              <a:t>un periodo provisional de adaptación de 2 años. Durante los cuales será pagada con cargo a las reservas de este seguro por parte del instituto.</a:t>
            </a:r>
          </a:p>
          <a:p>
            <a:pPr>
              <a:defRPr/>
            </a:pPr>
            <a:r>
              <a:rPr lang="es-MX" sz="1600" b="0" u="sng" dirty="0" smtClean="0"/>
              <a:t>Pensión definitiva</a:t>
            </a:r>
            <a:endParaRPr lang="es-MX" sz="1600" b="0" u="sng" dirty="0"/>
          </a:p>
          <a:p>
            <a:pPr>
              <a:defRPr/>
            </a:pPr>
            <a:r>
              <a:rPr lang="es-MX" sz="1600" b="0" dirty="0" smtClean="0"/>
              <a:t>Comienza </a:t>
            </a:r>
            <a:r>
              <a:rPr lang="es-MX" sz="1600" b="0" dirty="0"/>
              <a:t>al día siguiente del termino de la (PT) y estará vigente hasta que el pensionado cumpla 65 años y 25 años de cotización. la pensión se cubrirá mediante la contratación de un seguro de pensión con una aseguradora.</a:t>
            </a:r>
            <a:endParaRPr lang="es-ES" sz="1600" b="0" dirty="0"/>
          </a:p>
          <a:p>
            <a:endParaRPr lang="es-MX" sz="1800" b="0" dirty="0" smtClean="0"/>
          </a:p>
          <a:p>
            <a:pPr algn="l"/>
            <a:r>
              <a:rPr lang="es-MX" sz="1800" dirty="0">
                <a:solidFill>
                  <a:schemeClr val="tx1">
                    <a:lumMod val="65000"/>
                    <a:lumOff val="35000"/>
                  </a:schemeClr>
                </a:solidFill>
              </a:rPr>
              <a:t>Seguro </a:t>
            </a:r>
            <a:r>
              <a:rPr lang="es-MX" sz="1800" dirty="0" smtClean="0">
                <a:solidFill>
                  <a:schemeClr val="tx1">
                    <a:lumMod val="65000"/>
                    <a:lumOff val="35000"/>
                  </a:schemeClr>
                </a:solidFill>
              </a:rPr>
              <a:t>por causa de muerte del trabajador por causas ajenas al servicio</a:t>
            </a:r>
            <a:endParaRPr lang="es-MX" sz="1800" dirty="0">
              <a:solidFill>
                <a:schemeClr val="tx1">
                  <a:lumMod val="65000"/>
                  <a:lumOff val="35000"/>
                </a:schemeClr>
              </a:solidFill>
            </a:endParaRPr>
          </a:p>
          <a:p>
            <a:r>
              <a:rPr lang="es-MX" sz="1800" b="0" dirty="0" smtClean="0"/>
              <a:t>Se concede a los familiares derechohabientes, siempre y cuando el trabajador fallecido haya cotizado al Instituto mínimo 3 años de servicios.</a:t>
            </a:r>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Beneficios pensionarios</a:t>
            </a:r>
          </a:p>
        </p:txBody>
      </p:sp>
    </p:spTree>
    <p:extLst>
      <p:ext uri="{BB962C8B-B14F-4D97-AF65-F5344CB8AC3E}">
        <p14:creationId xmlns:p14="http://schemas.microsoft.com/office/powerpoint/2010/main" val="2086540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0" name="4 CuadroTexto"/>
          <p:cNvSpPr txBox="1"/>
          <p:nvPr/>
        </p:nvSpPr>
        <p:spPr>
          <a:xfrm>
            <a:off x="709514" y="1726754"/>
            <a:ext cx="8640960" cy="4401205"/>
          </a:xfrm>
          <a:prstGeom prst="rect">
            <a:avLst/>
          </a:prstGeom>
          <a:solidFill>
            <a:schemeClr val="bg1"/>
          </a:solidFill>
        </p:spPr>
        <p:txBody>
          <a:bodyPr wrap="square" rtlCol="0">
            <a:spAutoFit/>
          </a:bodyPr>
          <a:lstStyle>
            <a:defPPr>
              <a:defRPr lang="es-MX"/>
            </a:defPPr>
            <a:lvl1pPr algn="just">
              <a:buNone/>
              <a:defRPr sz="2400" b="1"/>
            </a:lvl1pPr>
          </a:lstStyle>
          <a:p>
            <a:pPr algn="l"/>
            <a:r>
              <a:rPr lang="es-MX" sz="2200" dirty="0" smtClean="0">
                <a:solidFill>
                  <a:schemeClr val="tx1">
                    <a:lumMod val="65000"/>
                    <a:lumOff val="35000"/>
                  </a:schemeClr>
                </a:solidFill>
              </a:rPr>
              <a:t>Renta Vitalicia</a:t>
            </a:r>
            <a:endParaRPr lang="es-MX" sz="2200" dirty="0">
              <a:solidFill>
                <a:schemeClr val="tx1">
                  <a:lumMod val="65000"/>
                  <a:lumOff val="35000"/>
                </a:schemeClr>
              </a:solidFill>
            </a:endParaRPr>
          </a:p>
          <a:p>
            <a:r>
              <a:rPr lang="es-MX" sz="2000" b="0" dirty="0" smtClean="0"/>
              <a:t>Beneficio económico que recibe el pensionado o sus familiares derechohabientes </a:t>
            </a:r>
            <a:r>
              <a:rPr lang="es-MX" sz="2000" b="0" dirty="0"/>
              <a:t> </a:t>
            </a:r>
            <a:r>
              <a:rPr lang="es-MX" sz="2000" b="0" dirty="0" smtClean="0"/>
              <a:t>mensualmente, el monto es fijo y se paga a través de una aseguradora.</a:t>
            </a:r>
          </a:p>
          <a:p>
            <a:endParaRPr lang="es-MX" sz="1000" b="0" dirty="0"/>
          </a:p>
          <a:p>
            <a:pPr marL="285750" indent="-285750">
              <a:buFont typeface="Wingdings" panose="05000000000000000000" pitchFamily="2" charset="2"/>
              <a:buChar char="§"/>
            </a:pPr>
            <a:r>
              <a:rPr lang="es-ES" sz="1800" b="0" dirty="0"/>
              <a:t>Se calcula con base a un monto constitutivo, considerando la edad del trabajador.</a:t>
            </a:r>
          </a:p>
          <a:p>
            <a:pPr marL="171450" indent="-171450">
              <a:buFont typeface="Wingdings" panose="05000000000000000000" pitchFamily="2" charset="2"/>
              <a:buChar char="§"/>
            </a:pPr>
            <a:endParaRPr lang="es-MX" sz="1000" b="0" dirty="0"/>
          </a:p>
          <a:p>
            <a:pPr marL="285750" indent="-285750">
              <a:buFont typeface="Wingdings" panose="05000000000000000000" pitchFamily="2" charset="2"/>
              <a:buChar char="§"/>
            </a:pPr>
            <a:r>
              <a:rPr lang="es-ES" sz="1800" b="0" dirty="0"/>
              <a:t>La pensión que se determine se incrementará en el mes de febrero de cada año, de acuerdo al incremento del Índice Nacional de Precios al Consumidor</a:t>
            </a:r>
            <a:r>
              <a:rPr lang="es-ES" sz="1800" b="0" dirty="0" smtClean="0"/>
              <a:t>.</a:t>
            </a:r>
          </a:p>
          <a:p>
            <a:endParaRPr lang="es-ES" sz="2000" b="0" dirty="0"/>
          </a:p>
          <a:p>
            <a:pPr algn="l"/>
            <a:r>
              <a:rPr lang="es-MX" sz="2200" dirty="0" smtClean="0">
                <a:solidFill>
                  <a:schemeClr val="tx1">
                    <a:lumMod val="65000"/>
                    <a:lumOff val="35000"/>
                  </a:schemeClr>
                </a:solidFill>
              </a:rPr>
              <a:t>Retiro Programado</a:t>
            </a:r>
          </a:p>
          <a:p>
            <a:pPr algn="l"/>
            <a:endParaRPr lang="es-MX" sz="2200" dirty="0">
              <a:solidFill>
                <a:schemeClr val="tx1">
                  <a:lumMod val="65000"/>
                  <a:lumOff val="35000"/>
                </a:schemeClr>
              </a:solidFill>
            </a:endParaRPr>
          </a:p>
          <a:p>
            <a:r>
              <a:rPr lang="es-MX" sz="2000" b="0" dirty="0" smtClean="0"/>
              <a:t>Modalidad de obtener una pensión fraccionando el monto total de los recursos de la cuenta individual, para lo cual se tomará en cuenta la esperanza de vida del pensionado.</a:t>
            </a:r>
          </a:p>
          <a:p>
            <a:endParaRPr lang="es-MX" sz="2000" b="0" dirty="0"/>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Modalidades de Pago</a:t>
            </a:r>
          </a:p>
        </p:txBody>
      </p:sp>
    </p:spTree>
    <p:extLst>
      <p:ext uri="{BB962C8B-B14F-4D97-AF65-F5344CB8AC3E}">
        <p14:creationId xmlns:p14="http://schemas.microsoft.com/office/powerpoint/2010/main" val="2174036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69554" y="2230810"/>
            <a:ext cx="7992888" cy="400110"/>
          </a:xfrm>
          <a:prstGeom prst="rect">
            <a:avLst/>
          </a:prstGeom>
          <a:solidFill>
            <a:schemeClr val="bg1"/>
          </a:solidFill>
        </p:spPr>
        <p:txBody>
          <a:bodyPr wrap="square" rtlCol="0">
            <a:spAutoFit/>
          </a:bodyPr>
          <a:lstStyle/>
          <a:p>
            <a:endParaRPr lang="es-MX" dirty="0"/>
          </a:p>
        </p:txBody>
      </p:sp>
      <p:sp>
        <p:nvSpPr>
          <p:cNvPr id="9" name="4 CuadroTexto"/>
          <p:cNvSpPr txBox="1"/>
          <p:nvPr/>
        </p:nvSpPr>
        <p:spPr>
          <a:xfrm>
            <a:off x="2869754" y="534556"/>
            <a:ext cx="4227439" cy="400110"/>
          </a:xfrm>
          <a:prstGeom prst="rect">
            <a:avLst/>
          </a:prstGeom>
          <a:solidFill>
            <a:srgbClr val="FFFFFF"/>
          </a:solidFill>
        </p:spPr>
        <p:txBody>
          <a:bodyPr wrap="none" rtlCol="0">
            <a:spAutoFit/>
          </a:bodyPr>
          <a:lstStyle/>
          <a:p>
            <a:r>
              <a:rPr lang="es-PA" b="1" dirty="0" smtClean="0">
                <a:solidFill>
                  <a:schemeClr val="bg1"/>
                </a:solidFill>
                <a:latin typeface="Soberana Titular" pitchFamily="50" charset="0"/>
              </a:rPr>
              <a:t>Subdirección de Pensiones</a:t>
            </a:r>
            <a:endParaRPr lang="es-MX" b="1" dirty="0">
              <a:solidFill>
                <a:schemeClr val="bg1"/>
              </a:solidFill>
              <a:latin typeface="Soberana Titular" pitchFamily="50" charset="0"/>
            </a:endParaRPr>
          </a:p>
        </p:txBody>
      </p:sp>
      <p:sp>
        <p:nvSpPr>
          <p:cNvPr id="10" name="4 CuadroTexto"/>
          <p:cNvSpPr txBox="1"/>
          <p:nvPr/>
        </p:nvSpPr>
        <p:spPr>
          <a:xfrm>
            <a:off x="709514" y="1726754"/>
            <a:ext cx="8640960" cy="5355312"/>
          </a:xfrm>
          <a:prstGeom prst="rect">
            <a:avLst/>
          </a:prstGeom>
          <a:solidFill>
            <a:schemeClr val="bg1"/>
          </a:solidFill>
        </p:spPr>
        <p:txBody>
          <a:bodyPr wrap="square" rtlCol="0">
            <a:spAutoFit/>
          </a:bodyPr>
          <a:lstStyle>
            <a:defPPr>
              <a:defRPr lang="es-MX"/>
            </a:defPPr>
            <a:lvl1pPr algn="just">
              <a:buNone/>
              <a:defRPr sz="2400" b="1"/>
            </a:lvl1pPr>
          </a:lstStyle>
          <a:p>
            <a:pPr algn="l"/>
            <a:r>
              <a:rPr lang="es-MX" sz="2200" dirty="0" smtClean="0">
                <a:solidFill>
                  <a:schemeClr val="tx1">
                    <a:lumMod val="65000"/>
                    <a:lumOff val="35000"/>
                  </a:schemeClr>
                </a:solidFill>
              </a:rPr>
              <a:t>ISSSTE - IMSS</a:t>
            </a:r>
            <a:endParaRPr lang="es-MX" sz="2200" dirty="0">
              <a:solidFill>
                <a:schemeClr val="tx1">
                  <a:lumMod val="65000"/>
                  <a:lumOff val="35000"/>
                </a:schemeClr>
              </a:solidFill>
            </a:endParaRPr>
          </a:p>
          <a:p>
            <a:r>
              <a:rPr lang="es-MX" sz="2000" b="0" dirty="0" smtClean="0"/>
              <a:t>El trabajador que hubiera cotizado al Instituto y que por una nueva relación laboral se inscriba al IMSS, podrá transferir a este último los derechos de los años de cotización al Instituto. De la misma manera el trabajador inscrito en el IMSS que inicie una relación laboral que lo sujete al régimen de esta ley podrá transferir al Instituto los derechos de sus semanas cotizadas.</a:t>
            </a:r>
          </a:p>
          <a:p>
            <a:endParaRPr lang="es-MX" sz="2000" b="0" dirty="0"/>
          </a:p>
          <a:p>
            <a:pPr marL="342900" indent="-342900">
              <a:buFont typeface="Wingdings" panose="05000000000000000000" pitchFamily="2" charset="2"/>
              <a:buChar char="§"/>
            </a:pPr>
            <a:r>
              <a:rPr lang="es-MX" sz="1800" b="0" dirty="0" smtClean="0"/>
              <a:t>Para efectos de la transferencia de derechos se considera que un año de cotización al Instituto equivale a cincuenta y dos semanas de cotización del régimen de la Ley del Seguro Social.</a:t>
            </a:r>
          </a:p>
          <a:p>
            <a:pPr marL="342900" indent="-342900">
              <a:buFont typeface="Wingdings" panose="05000000000000000000" pitchFamily="2" charset="2"/>
              <a:buChar char="§"/>
            </a:pPr>
            <a:endParaRPr lang="es-MX" sz="1800" b="0" dirty="0"/>
          </a:p>
          <a:p>
            <a:pPr marL="342900" indent="-342900">
              <a:buFont typeface="Wingdings" panose="05000000000000000000" pitchFamily="2" charset="2"/>
              <a:buChar char="§"/>
            </a:pPr>
            <a:r>
              <a:rPr lang="es-MX" sz="1800" b="0" dirty="0" smtClean="0"/>
              <a:t>Los periodos de cotización no se acumularán si el trabajador cotizó simultáneamente al Instituto y al IMSS.</a:t>
            </a:r>
          </a:p>
          <a:p>
            <a:endParaRPr lang="es-MX" sz="2000" b="0" dirty="0"/>
          </a:p>
          <a:p>
            <a:r>
              <a:rPr lang="es-MX" sz="2000" b="0" dirty="0"/>
              <a:t>El pensionado que goce de una pensión de retiro, cesantía en edad avanzada y vejez bajo el régimen de la Ley del Seguro Social no podrá obtener otra pensión de igual naturaleza bajo el régimen de la presente ley</a:t>
            </a:r>
            <a:r>
              <a:rPr lang="es-MX" sz="2000" b="0" dirty="0" smtClean="0"/>
              <a:t>.</a:t>
            </a:r>
            <a:endParaRPr lang="es-MX" sz="2000" b="0" dirty="0"/>
          </a:p>
        </p:txBody>
      </p:sp>
      <p:sp>
        <p:nvSpPr>
          <p:cNvPr id="15" name="4 CuadroTexto"/>
          <p:cNvSpPr txBox="1"/>
          <p:nvPr/>
        </p:nvSpPr>
        <p:spPr>
          <a:xfrm>
            <a:off x="709514" y="286594"/>
            <a:ext cx="8640960" cy="461665"/>
          </a:xfrm>
          <a:prstGeom prst="rect">
            <a:avLst/>
          </a:prstGeom>
          <a:solidFill>
            <a:schemeClr val="bg1"/>
          </a:solidFill>
        </p:spPr>
        <p:txBody>
          <a:bodyPr wrap="square" rtlCol="0">
            <a:spAutoFit/>
          </a:bodyPr>
          <a:lstStyle/>
          <a:p>
            <a:pPr algn="ctr"/>
            <a:r>
              <a:rPr lang="es-PA" sz="2400" b="1" dirty="0" smtClean="0">
                <a:solidFill>
                  <a:schemeClr val="tx1">
                    <a:lumMod val="65000"/>
                    <a:lumOff val="35000"/>
                  </a:schemeClr>
                </a:solidFill>
              </a:rPr>
              <a:t>Transferencia de Derechos</a:t>
            </a:r>
          </a:p>
        </p:txBody>
      </p:sp>
    </p:spTree>
    <p:extLst>
      <p:ext uri="{BB962C8B-B14F-4D97-AF65-F5344CB8AC3E}">
        <p14:creationId xmlns:p14="http://schemas.microsoft.com/office/powerpoint/2010/main" val="14348852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3893</TotalTime>
  <Words>1002</Words>
  <Application>Microsoft Office PowerPoint</Application>
  <PresentationFormat>Personalizado</PresentationFormat>
  <Paragraphs>130</Paragraphs>
  <Slides>12</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Calibri</vt:lpstr>
      <vt:lpstr>Garamond</vt:lpstr>
      <vt:lpstr>Lucida Sans Unicode</vt:lpstr>
      <vt:lpstr>Soberana Titular</vt:lpstr>
      <vt:lpstr>Wingdings</vt:lpstr>
      <vt:lpstr>Alta costura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Federico Calderon</dc:creator>
  <cp:lastModifiedBy>lucia guadalupe quiñones muñoz</cp:lastModifiedBy>
  <cp:revision>252</cp:revision>
  <cp:lastPrinted>2015-11-04T03:22:28Z</cp:lastPrinted>
  <dcterms:created xsi:type="dcterms:W3CDTF">2014-01-22T01:00:00Z</dcterms:created>
  <dcterms:modified xsi:type="dcterms:W3CDTF">2017-08-29T04:48:15Z</dcterms:modified>
</cp:coreProperties>
</file>