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2" r:id="rId4"/>
    <p:sldId id="264" r:id="rId5"/>
    <p:sldId id="267" r:id="rId6"/>
    <p:sldId id="268" r:id="rId7"/>
    <p:sldId id="266" r:id="rId8"/>
    <p:sldId id="269" r:id="rId9"/>
    <p:sldId id="263" r:id="rId10"/>
    <p:sldId id="272" r:id="rId11"/>
    <p:sldId id="271" r:id="rId12"/>
    <p:sldId id="273" r:id="rId13"/>
  </p:sldIdLst>
  <p:sldSz cx="10059988" cy="7773988"/>
  <p:notesSz cx="7053263" cy="9309100"/>
  <p:defaultTextStyle>
    <a:defPPr>
      <a:defRPr lang="es-MX"/>
    </a:defPPr>
    <a:lvl1pPr marL="0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A2A2"/>
    <a:srgbClr val="595959"/>
    <a:srgbClr val="993300"/>
    <a:srgbClr val="278953"/>
    <a:srgbClr val="4A945C"/>
    <a:srgbClr val="E1C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94667" autoAdjust="0"/>
  </p:normalViewPr>
  <p:slideViewPr>
    <p:cSldViewPr>
      <p:cViewPr varScale="1">
        <p:scale>
          <a:sx n="82" d="100"/>
          <a:sy n="82" d="100"/>
        </p:scale>
        <p:origin x="1518" y="7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1962" y="-90"/>
      </p:cViewPr>
      <p:guideLst>
        <p:guide orient="horz" pos="2932"/>
        <p:guide pos="22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9DF0C8A4-D3C2-40AC-8C26-3EAF2F8CE1C5}" type="datetimeFigureOut">
              <a:rPr lang="es-MX" smtClean="0"/>
              <a:pPr/>
              <a:t>28/08/2017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698500"/>
            <a:ext cx="45164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57E9C18C-0CCD-47E0-B980-C3D3EC6888B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817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C18C-0CCD-47E0-B980-C3D3EC6888B2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4872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C18C-0CCD-47E0-B980-C3D3EC6888B2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323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C18C-0CCD-47E0-B980-C3D3EC6888B2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323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C18C-0CCD-47E0-B980-C3D3EC6888B2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32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C18C-0CCD-47E0-B980-C3D3EC6888B2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32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C18C-0CCD-47E0-B980-C3D3EC6888B2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32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C18C-0CCD-47E0-B980-C3D3EC6888B2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32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C18C-0CCD-47E0-B980-C3D3EC6888B2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32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C18C-0CCD-47E0-B980-C3D3EC6888B2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32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C18C-0CCD-47E0-B980-C3D3EC6888B2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32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C18C-0CCD-47E0-B980-C3D3EC6888B2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323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C18C-0CCD-47E0-B980-C3D3EC6888B2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32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998" y="2107615"/>
            <a:ext cx="7041992" cy="146842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175242"/>
            <a:ext cx="10059988" cy="10572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998" y="3886994"/>
            <a:ext cx="7041992" cy="863776"/>
          </a:xfrm>
        </p:spPr>
        <p:txBody>
          <a:bodyPr>
            <a:normAutofit/>
          </a:bodyPr>
          <a:lstStyle>
            <a:lvl1pPr marL="0" indent="0" algn="ctr">
              <a:buNone/>
              <a:defRPr sz="2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8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F9DF3B6-8A36-4840-837D-675A80F5D636}" type="datetimeFigureOut">
              <a:rPr lang="es-MX" smtClean="0"/>
              <a:pPr/>
              <a:t>28/08/2017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92B-5F57-473A-8898-C35CEDD783E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3B6-8A36-4840-837D-675A80F5D636}" type="datetimeFigureOut">
              <a:rPr lang="es-MX" smtClean="0"/>
              <a:pPr/>
              <a:t>28/08/2017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92B-5F57-473A-8898-C35CEDD783E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3491" y="1370527"/>
            <a:ext cx="1425165" cy="48947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5165" y="1382042"/>
            <a:ext cx="5700660" cy="483714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3B6-8A36-4840-837D-675A80F5D636}" type="datetimeFigureOut">
              <a:rPr lang="es-MX" smtClean="0"/>
              <a:pPr/>
              <a:t>28/08/2017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92B-5F57-473A-8898-C35CEDD783E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998" y="2764085"/>
            <a:ext cx="7041992" cy="3455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3B6-8A36-4840-837D-675A80F5D636}" type="datetimeFigureOut">
              <a:rPr lang="es-MX" smtClean="0"/>
              <a:pPr/>
              <a:t>28/08/2017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92B-5F57-473A-8898-C35CEDD783E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834661"/>
            <a:ext cx="10059988" cy="10572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3B6-8A36-4840-837D-675A80F5D636}" type="datetimeFigureOut">
              <a:rPr lang="es-MX" smtClean="0"/>
              <a:pPr/>
              <a:t>28/08/2017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92B-5F57-473A-8898-C35CEDD783E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043012"/>
            <a:ext cx="10059988" cy="1057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832" y="3865760"/>
            <a:ext cx="6874325" cy="1650893"/>
          </a:xfrm>
        </p:spPr>
        <p:txBody>
          <a:bodyPr anchor="t">
            <a:normAutofit/>
          </a:bodyPr>
          <a:lstStyle>
            <a:lvl1pPr algn="ctr">
              <a:defRPr sz="40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2832" y="1704519"/>
            <a:ext cx="6874325" cy="1776140"/>
          </a:xfrm>
        </p:spPr>
        <p:txBody>
          <a:bodyPr anchor="b"/>
          <a:lstStyle>
            <a:lvl1pPr marL="0" indent="0" algn="ctr">
              <a:buNone/>
              <a:defRPr sz="2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95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90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8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7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6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043012"/>
            <a:ext cx="10059988" cy="10572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08998" y="2764085"/>
            <a:ext cx="3437163" cy="35414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3B6-8A36-4840-837D-675A80F5D636}" type="datetimeFigureOut">
              <a:rPr lang="es-MX" smtClean="0"/>
              <a:pPr/>
              <a:t>28/08/2017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92B-5F57-473A-8898-C35CEDD783E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113827" y="2764085"/>
            <a:ext cx="3437163" cy="35414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834661"/>
            <a:ext cx="10059988" cy="10572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834661"/>
            <a:ext cx="10059988" cy="1057262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508998" y="3195973"/>
            <a:ext cx="3437163" cy="310959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13827" y="3195973"/>
            <a:ext cx="3437163" cy="310959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998" y="2677708"/>
            <a:ext cx="3438910" cy="511621"/>
          </a:xfrm>
        </p:spPr>
        <p:txBody>
          <a:bodyPr anchor="b"/>
          <a:lstStyle>
            <a:lvl1pPr marL="0" indent="0" algn="ctr">
              <a:buNone/>
              <a:defRPr sz="2000" b="1" baseline="0"/>
            </a:lvl1pPr>
            <a:lvl2pPr marL="509504" indent="0">
              <a:buNone/>
              <a:defRPr sz="2200" b="1"/>
            </a:lvl2pPr>
            <a:lvl3pPr marL="1019007" indent="0">
              <a:buNone/>
              <a:defRPr sz="2000" b="1"/>
            </a:lvl3pPr>
            <a:lvl4pPr marL="1528511" indent="0">
              <a:buNone/>
              <a:defRPr sz="1800" b="1"/>
            </a:lvl4pPr>
            <a:lvl5pPr marL="2038015" indent="0">
              <a:buNone/>
              <a:defRPr sz="1800" b="1"/>
            </a:lvl5pPr>
            <a:lvl6pPr marL="2547518" indent="0">
              <a:buNone/>
              <a:defRPr sz="1800" b="1"/>
            </a:lvl6pPr>
            <a:lvl7pPr marL="3057022" indent="0">
              <a:buNone/>
              <a:defRPr sz="1800" b="1"/>
            </a:lvl7pPr>
            <a:lvl8pPr marL="3566526" indent="0">
              <a:buNone/>
              <a:defRPr sz="1800" b="1"/>
            </a:lvl8pPr>
            <a:lvl9pPr marL="4076029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335" y="2674252"/>
            <a:ext cx="3440656" cy="507901"/>
          </a:xfrm>
        </p:spPr>
        <p:txBody>
          <a:bodyPr anchor="b"/>
          <a:lstStyle>
            <a:lvl1pPr marL="0" indent="0" algn="ctr">
              <a:buNone/>
              <a:defRPr sz="2000" b="1" baseline="0"/>
            </a:lvl1pPr>
            <a:lvl2pPr marL="509504" indent="0">
              <a:buNone/>
              <a:defRPr sz="2200" b="1"/>
            </a:lvl2pPr>
            <a:lvl3pPr marL="1019007" indent="0">
              <a:buNone/>
              <a:defRPr sz="2000" b="1"/>
            </a:lvl3pPr>
            <a:lvl4pPr marL="1528511" indent="0">
              <a:buNone/>
              <a:defRPr sz="1800" b="1"/>
            </a:lvl4pPr>
            <a:lvl5pPr marL="2038015" indent="0">
              <a:buNone/>
              <a:defRPr sz="1800" b="1"/>
            </a:lvl5pPr>
            <a:lvl6pPr marL="2547518" indent="0">
              <a:buNone/>
              <a:defRPr sz="1800" b="1"/>
            </a:lvl6pPr>
            <a:lvl7pPr marL="3057022" indent="0">
              <a:buNone/>
              <a:defRPr sz="1800" b="1"/>
            </a:lvl7pPr>
            <a:lvl8pPr marL="3566526" indent="0">
              <a:buNone/>
              <a:defRPr sz="1800" b="1"/>
            </a:lvl8pPr>
            <a:lvl9pPr marL="4076029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3B6-8A36-4840-837D-675A80F5D636}" type="datetimeFigureOut">
              <a:rPr lang="es-MX" smtClean="0"/>
              <a:pPr/>
              <a:t>28/08/2017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92B-5F57-473A-8898-C35CEDD783E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3B6-8A36-4840-837D-675A80F5D636}" type="datetimeFigureOut">
              <a:rPr lang="es-MX" smtClean="0"/>
              <a:pPr/>
              <a:t>28/08/2017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92B-5F57-473A-8898-C35CEDD783E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834661"/>
            <a:ext cx="10059988" cy="10572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3B6-8A36-4840-837D-675A80F5D636}" type="datetimeFigureOut">
              <a:rPr lang="es-MX" smtClean="0"/>
              <a:pPr/>
              <a:t>28/08/2017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92B-5F57-473A-8898-C35CEDD783E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162" y="1900308"/>
            <a:ext cx="3101829" cy="679504"/>
          </a:xfrm>
        </p:spPr>
        <p:txBody>
          <a:bodyPr anchor="b">
            <a:noAutofit/>
          </a:bodyPr>
          <a:lstStyle>
            <a:lvl1pPr algn="ctr">
              <a:defRPr sz="19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9162" y="2579812"/>
            <a:ext cx="3101829" cy="3293868"/>
          </a:xfrm>
        </p:spPr>
        <p:txBody>
          <a:bodyPr/>
          <a:lstStyle>
            <a:lvl1pPr marL="0" indent="0" algn="ctr">
              <a:buNone/>
              <a:defRPr sz="1600"/>
            </a:lvl1pPr>
            <a:lvl2pPr marL="509504" indent="0">
              <a:buNone/>
              <a:defRPr sz="1300"/>
            </a:lvl2pPr>
            <a:lvl3pPr marL="1019007" indent="0">
              <a:buNone/>
              <a:defRPr sz="1100"/>
            </a:lvl3pPr>
            <a:lvl4pPr marL="1528511" indent="0">
              <a:buNone/>
              <a:defRPr sz="1000"/>
            </a:lvl4pPr>
            <a:lvl5pPr marL="2038015" indent="0">
              <a:buNone/>
              <a:defRPr sz="1000"/>
            </a:lvl5pPr>
            <a:lvl6pPr marL="2547518" indent="0">
              <a:buNone/>
              <a:defRPr sz="1000"/>
            </a:lvl6pPr>
            <a:lvl7pPr marL="3057022" indent="0">
              <a:buNone/>
              <a:defRPr sz="1000"/>
            </a:lvl7pPr>
            <a:lvl8pPr marL="3566526" indent="0">
              <a:buNone/>
              <a:defRPr sz="1000"/>
            </a:lvl8pPr>
            <a:lvl9pPr marL="407602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3B6-8A36-4840-837D-675A80F5D636}" type="datetimeFigureOut">
              <a:rPr lang="es-MX" smtClean="0"/>
              <a:pPr/>
              <a:t>28/08/2017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92B-5F57-473A-8898-C35CEDD783E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08998" y="1900308"/>
            <a:ext cx="3604829" cy="39733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609598" y="2093794"/>
            <a:ext cx="3400276" cy="3503477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01" tIns="50950" rIns="101901" bIns="5095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160" y="1900308"/>
            <a:ext cx="3101830" cy="679504"/>
          </a:xfrm>
        </p:spPr>
        <p:txBody>
          <a:bodyPr anchor="b">
            <a:noAutofit/>
          </a:bodyPr>
          <a:lstStyle>
            <a:lvl1pPr algn="ctr">
              <a:defRPr sz="19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665" y="2159441"/>
            <a:ext cx="3269496" cy="3368728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509504" indent="0">
              <a:buNone/>
              <a:defRPr sz="3100"/>
            </a:lvl2pPr>
            <a:lvl3pPr marL="1019007" indent="0">
              <a:buNone/>
              <a:defRPr sz="2700"/>
            </a:lvl3pPr>
            <a:lvl4pPr marL="1528511" indent="0">
              <a:buNone/>
              <a:defRPr sz="2200"/>
            </a:lvl4pPr>
            <a:lvl5pPr marL="2038015" indent="0">
              <a:buNone/>
              <a:defRPr sz="2200"/>
            </a:lvl5pPr>
            <a:lvl6pPr marL="2547518" indent="0">
              <a:buNone/>
              <a:defRPr sz="2200"/>
            </a:lvl6pPr>
            <a:lvl7pPr marL="3057022" indent="0">
              <a:buNone/>
              <a:defRPr sz="2200"/>
            </a:lvl7pPr>
            <a:lvl8pPr marL="3566526" indent="0">
              <a:buNone/>
              <a:defRPr sz="2200"/>
            </a:lvl8pPr>
            <a:lvl9pPr marL="4076029" indent="0">
              <a:buNone/>
              <a:defRPr sz="2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9160" y="2580964"/>
            <a:ext cx="3101830" cy="3259316"/>
          </a:xfrm>
        </p:spPr>
        <p:txBody>
          <a:bodyPr/>
          <a:lstStyle>
            <a:lvl1pPr marL="0" indent="0" algn="ctr">
              <a:buNone/>
              <a:defRPr sz="1600"/>
            </a:lvl1pPr>
            <a:lvl2pPr marL="509504" indent="0">
              <a:buNone/>
              <a:defRPr sz="1300"/>
            </a:lvl2pPr>
            <a:lvl3pPr marL="1019007" indent="0">
              <a:buNone/>
              <a:defRPr sz="1100"/>
            </a:lvl3pPr>
            <a:lvl4pPr marL="1528511" indent="0">
              <a:buNone/>
              <a:defRPr sz="1000"/>
            </a:lvl4pPr>
            <a:lvl5pPr marL="2038015" indent="0">
              <a:buNone/>
              <a:defRPr sz="1000"/>
            </a:lvl5pPr>
            <a:lvl6pPr marL="2547518" indent="0">
              <a:buNone/>
              <a:defRPr sz="1000"/>
            </a:lvl6pPr>
            <a:lvl7pPr marL="3057022" indent="0">
              <a:buNone/>
              <a:defRPr sz="1000"/>
            </a:lvl7pPr>
            <a:lvl8pPr marL="3566526" indent="0">
              <a:buNone/>
              <a:defRPr sz="1000"/>
            </a:lvl8pPr>
            <a:lvl9pPr marL="407602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3B6-8A36-4840-837D-675A80F5D636}" type="datetimeFigureOut">
              <a:rPr lang="es-MX" smtClean="0"/>
              <a:pPr/>
              <a:t>28/08/2017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292B-5F57-473A-8898-C35CEDD783E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0059988" cy="77739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998" y="1468420"/>
            <a:ext cx="7041992" cy="777399"/>
          </a:xfrm>
          <a:prstGeom prst="rect">
            <a:avLst/>
          </a:prstGeom>
        </p:spPr>
        <p:txBody>
          <a:bodyPr vert="horz" lIns="101901" tIns="50950" rIns="101901" bIns="5095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998" y="2332197"/>
            <a:ext cx="7041992" cy="3886995"/>
          </a:xfrm>
          <a:prstGeom prst="rect">
            <a:avLst/>
          </a:prstGeom>
        </p:spPr>
        <p:txBody>
          <a:bodyPr vert="horz" lIns="101901" tIns="50950" rIns="101901" bIns="5095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35333" y="7205336"/>
            <a:ext cx="2347331" cy="413893"/>
          </a:xfrm>
          <a:prstGeom prst="rect">
            <a:avLst/>
          </a:prstGeom>
          <a:ln>
            <a:noFill/>
          </a:ln>
        </p:spPr>
        <p:txBody>
          <a:bodyPr vert="horz" lIns="101901" tIns="50950" rIns="101901" bIns="50950" rtlCol="0" anchor="ctr"/>
          <a:lstStyle>
            <a:lvl1pPr algn="l">
              <a:defRPr sz="12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269496" y="7205336"/>
            <a:ext cx="3520996" cy="413893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ctr">
              <a:defRPr sz="12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7343791" y="7214261"/>
            <a:ext cx="2347331" cy="413893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r">
              <a:defRPr sz="13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29750"/>
            <a:ext cx="10058400" cy="771448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673107" y="472178"/>
            <a:ext cx="2712601" cy="269547"/>
          </a:xfrm>
          <a:prstGeom prst="rect">
            <a:avLst/>
          </a:prstGeom>
          <a:noFill/>
        </p:spPr>
        <p:txBody>
          <a:bodyPr wrap="none" tIns="61200" rtlCol="0">
            <a:spAutoFit/>
          </a:bodyPr>
          <a:lstStyle/>
          <a:p>
            <a:pPr algn="ctr"/>
            <a:r>
              <a:rPr lang="es-PA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Titular" pitchFamily="50" charset="0"/>
              </a:rPr>
              <a:t>Delegación Estatal Nuevo León</a:t>
            </a:r>
            <a:endPara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Soberana Titular" pitchFamily="5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19007" rtl="0" eaLnBrk="1" latinLnBrk="0" hangingPunct="1">
        <a:spcBef>
          <a:spcPct val="0"/>
        </a:spcBef>
        <a:buNone/>
        <a:defRPr sz="4000" kern="1200" cap="all" spc="334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305702" algn="l" defTabSz="1019007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27943" indent="-254752" algn="l" defTabSz="1019007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73759" indent="-254752" algn="l" defTabSz="1019007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83263" indent="-254752" algn="l" defTabSz="1019007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92767" indent="-254752" algn="l" defTabSz="1019007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802270" indent="-254752" algn="l" defTabSz="1019007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774" indent="-254752" algn="l" defTabSz="1019007" rtl="0" eaLnBrk="1" latinLnBrk="0" hangingPunct="1">
        <a:spcBef>
          <a:spcPct val="20000"/>
        </a:spcBef>
        <a:buClrTx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1278" indent="-254752" algn="l" defTabSz="1019007" rtl="0" eaLnBrk="1" latinLnBrk="0" hangingPunct="1">
        <a:spcBef>
          <a:spcPct val="20000"/>
        </a:spcBef>
        <a:buClrTx/>
        <a:buFont typeface="Arial" pitchFamily="34" charset="0"/>
        <a:buChar char="•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30781" indent="-254752" algn="l" defTabSz="1019007" rtl="0" eaLnBrk="1" latinLnBrk="0" hangingPunct="1">
        <a:spcBef>
          <a:spcPct val="20000"/>
        </a:spcBef>
        <a:buClrTx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4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007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511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15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518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7022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526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6029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ficinavirtual.issste.gob.mx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66216" y="6295196"/>
            <a:ext cx="408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Titular" pitchFamily="50" charset="0"/>
              </a:rPr>
              <a:t>Subdirección de pensiones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661842" y="6767314"/>
            <a:ext cx="28083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-10566" y="-1438"/>
            <a:ext cx="10081120" cy="7776864"/>
            <a:chOff x="-10566" y="-1438"/>
            <a:chExt cx="10081120" cy="7776864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" y="3026"/>
              <a:ext cx="10054819" cy="7772400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3470706" y="7271370"/>
              <a:ext cx="6589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A" sz="1200" b="1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México D.F., a 27 de octubre de 2014</a:t>
              </a:r>
              <a:endParaRPr lang="es-MX" sz="1200" b="1" dirty="0"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7" name="4 CuadroTexto"/>
            <p:cNvSpPr txBox="1"/>
            <p:nvPr/>
          </p:nvSpPr>
          <p:spPr>
            <a:xfrm>
              <a:off x="10566" y="5711885"/>
              <a:ext cx="10059988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A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Titular" pitchFamily="50" charset="0"/>
                </a:rPr>
                <a:t>Difusión sobre Temas Pensionarios</a:t>
              </a:r>
            </a:p>
            <a:p>
              <a:pPr algn="ctr"/>
              <a:r>
                <a:rPr lang="es-PA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berana Titular" pitchFamily="50" charset="0"/>
                </a:rPr>
                <a:t>Delegación Estatal Morelos</a:t>
              </a:r>
            </a:p>
            <a:p>
              <a:pPr algn="ctr"/>
              <a:r>
                <a:rPr lang="es-MX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berana Titular" pitchFamily="50" charset="0"/>
                </a:rPr>
                <a:t>Subdelegación de Prestaciones Morelos</a:t>
              </a:r>
            </a:p>
            <a:p>
              <a:pPr algn="ctr"/>
              <a:endParaRPr lang="es-P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algn="ctr"/>
              <a:endParaRPr lang="es-MX" sz="1600" b="1" dirty="0" smtClean="0"/>
            </a:p>
          </p:txBody>
        </p:sp>
        <p:pic>
          <p:nvPicPr>
            <p:cNvPr id="9" name="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882"/>
            <a:stretch/>
          </p:blipFill>
          <p:spPr>
            <a:xfrm>
              <a:off x="-10566" y="-1438"/>
              <a:ext cx="10054819" cy="1330474"/>
            </a:xfrm>
            <a:prstGeom prst="rect">
              <a:avLst/>
            </a:prstGeom>
          </p:spPr>
        </p:pic>
      </p:grpSp>
      <p:sp>
        <p:nvSpPr>
          <p:cNvPr id="3" name="CuadroTexto 2"/>
          <p:cNvSpPr txBox="1"/>
          <p:nvPr/>
        </p:nvSpPr>
        <p:spPr>
          <a:xfrm>
            <a:off x="831755" y="2534578"/>
            <a:ext cx="8370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 smtClean="0">
                <a:solidFill>
                  <a:srgbClr val="595959"/>
                </a:solidFill>
                <a:latin typeface="Soberana Titular" panose="02000000000000000000" pitchFamily="50" charset="0"/>
              </a:rPr>
              <a:t>D</a:t>
            </a:r>
            <a:r>
              <a:rPr lang="es-MX" sz="2800" dirty="0" smtClean="0">
                <a:solidFill>
                  <a:srgbClr val="595959"/>
                </a:solidFill>
                <a:latin typeface="Soberana Titular" panose="02000000000000000000" pitchFamily="50" charset="0"/>
              </a:rPr>
              <a:t>IFUSIÓN SOBRE </a:t>
            </a:r>
            <a:r>
              <a:rPr lang="es-MX" sz="3600" dirty="0" smtClean="0">
                <a:solidFill>
                  <a:srgbClr val="595959"/>
                </a:solidFill>
                <a:latin typeface="Soberana Titular" panose="02000000000000000000" pitchFamily="50" charset="0"/>
              </a:rPr>
              <a:t>T</a:t>
            </a:r>
            <a:r>
              <a:rPr lang="es-MX" sz="2800" dirty="0" smtClean="0">
                <a:solidFill>
                  <a:srgbClr val="595959"/>
                </a:solidFill>
                <a:latin typeface="Soberana Titular" panose="02000000000000000000" pitchFamily="50" charset="0"/>
              </a:rPr>
              <a:t>EMAS </a:t>
            </a:r>
            <a:r>
              <a:rPr lang="es-MX" sz="3600" dirty="0" smtClean="0">
                <a:solidFill>
                  <a:srgbClr val="595959"/>
                </a:solidFill>
                <a:latin typeface="Soberana Titular" panose="02000000000000000000" pitchFamily="50" charset="0"/>
              </a:rPr>
              <a:t>P</a:t>
            </a:r>
            <a:r>
              <a:rPr lang="es-MX" sz="2800" dirty="0" smtClean="0">
                <a:solidFill>
                  <a:srgbClr val="595959"/>
                </a:solidFill>
                <a:latin typeface="Soberana Titular" panose="02000000000000000000" pitchFamily="50" charset="0"/>
              </a:rPr>
              <a:t>ENSIONARIOS </a:t>
            </a:r>
          </a:p>
          <a:p>
            <a:pPr algn="ctr"/>
            <a:r>
              <a:rPr lang="es-MX" sz="3600" dirty="0" smtClean="0">
                <a:solidFill>
                  <a:srgbClr val="595959"/>
                </a:solidFill>
                <a:latin typeface="Soberana Titular" panose="02000000000000000000" pitchFamily="50" charset="0"/>
              </a:rPr>
              <a:t>D</a:t>
            </a:r>
            <a:r>
              <a:rPr lang="es-MX" sz="2800" dirty="0" smtClean="0">
                <a:solidFill>
                  <a:srgbClr val="595959"/>
                </a:solidFill>
                <a:latin typeface="Soberana Titular" panose="02000000000000000000" pitchFamily="50" charset="0"/>
              </a:rPr>
              <a:t>ELEGACIÓN </a:t>
            </a:r>
            <a:r>
              <a:rPr lang="es-MX" sz="3600" dirty="0" smtClean="0">
                <a:solidFill>
                  <a:srgbClr val="595959"/>
                </a:solidFill>
                <a:latin typeface="Soberana Titular" panose="02000000000000000000" pitchFamily="50" charset="0"/>
              </a:rPr>
              <a:t>E</a:t>
            </a:r>
            <a:r>
              <a:rPr lang="es-MX" sz="2800" dirty="0" smtClean="0">
                <a:solidFill>
                  <a:srgbClr val="595959"/>
                </a:solidFill>
                <a:latin typeface="Soberana Titular" panose="02000000000000000000" pitchFamily="50" charset="0"/>
              </a:rPr>
              <a:t>STATAL </a:t>
            </a:r>
            <a:r>
              <a:rPr lang="es-MX" sz="3600" dirty="0" smtClean="0">
                <a:solidFill>
                  <a:srgbClr val="595959"/>
                </a:solidFill>
                <a:latin typeface="Soberana Titular" panose="02000000000000000000" pitchFamily="50" charset="0"/>
              </a:rPr>
              <a:t>M</a:t>
            </a:r>
            <a:r>
              <a:rPr lang="es-MX" sz="2800" dirty="0" smtClean="0">
                <a:solidFill>
                  <a:srgbClr val="595959"/>
                </a:solidFill>
                <a:latin typeface="Soberana Titular" panose="02000000000000000000" pitchFamily="50" charset="0"/>
              </a:rPr>
              <a:t>ORELOS</a:t>
            </a:r>
            <a:endParaRPr lang="es-MX" sz="2800" dirty="0">
              <a:solidFill>
                <a:srgbClr val="595959"/>
              </a:solidFill>
              <a:latin typeface="Soberana Titular" panose="02000000000000000000" pitchFamily="5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573610" y="3929385"/>
            <a:ext cx="720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berana Titular" panose="02000000000000000000" pitchFamily="50" charset="0"/>
              </a:rPr>
              <a:t>Subdelegación De Prestaciones Morelos</a:t>
            </a: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Soberana Titular" panose="02000000000000000000" pitchFamily="50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5711885"/>
            <a:ext cx="10044253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45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69554" y="2230810"/>
            <a:ext cx="79928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4 CuadroTexto"/>
          <p:cNvSpPr txBox="1"/>
          <p:nvPr/>
        </p:nvSpPr>
        <p:spPr>
          <a:xfrm>
            <a:off x="2869754" y="534556"/>
            <a:ext cx="422743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  <a:latin typeface="Soberana Titular" pitchFamily="50" charset="0"/>
              </a:rPr>
              <a:t>Subdirección de Pensiones</a:t>
            </a:r>
            <a:endParaRPr lang="es-MX" b="1" dirty="0">
              <a:solidFill>
                <a:schemeClr val="bg1"/>
              </a:solidFill>
              <a:latin typeface="Soberana Titular" pitchFamily="50" charset="0"/>
            </a:endParaRPr>
          </a:p>
        </p:txBody>
      </p:sp>
      <p:sp>
        <p:nvSpPr>
          <p:cNvPr id="15" name="4 CuadroTexto"/>
          <p:cNvSpPr txBox="1"/>
          <p:nvPr/>
        </p:nvSpPr>
        <p:spPr>
          <a:xfrm>
            <a:off x="709514" y="286594"/>
            <a:ext cx="86409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Pasos para pensionarte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09514" y="1726754"/>
            <a:ext cx="86409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Oficina Virtual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https://oficinavirtual.issste.gob.mx/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Verificar datos</a:t>
            </a:r>
          </a:p>
          <a:p>
            <a:pPr marL="514350" indent="-514350">
              <a:buFont typeface="+mj-lt"/>
              <a:buAutoNum type="arabicPeriod"/>
            </a:pP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Ventanilla de pensiones</a:t>
            </a:r>
          </a:p>
          <a:p>
            <a:pPr marL="514350" indent="-514350">
              <a:buFont typeface="+mj-lt"/>
              <a:buAutoNum type="arabicPeriod"/>
            </a:pP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Identificación oficial.</a:t>
            </a:r>
          </a:p>
          <a:p>
            <a:pPr marL="514350" indent="-514350">
              <a:buFont typeface="+mj-lt"/>
              <a:buAutoNum type="arabicPeriod"/>
            </a:pP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Revisar y firmar “Documento de aceptación de datos”</a:t>
            </a:r>
          </a:p>
          <a:p>
            <a:pPr marL="514350" indent="-514350">
              <a:buFont typeface="+mj-lt"/>
              <a:buAutoNum type="arabicPeriod"/>
            </a:pP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Firma solicitud de pensión.</a:t>
            </a:r>
          </a:p>
          <a:p>
            <a:pPr marL="514350" indent="-514350">
              <a:buFont typeface="+mj-lt"/>
              <a:buAutoNum type="arabicPeriod"/>
            </a:pP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Entrega de concesión de pensión y credencial de pensionado</a:t>
            </a:r>
          </a:p>
          <a:p>
            <a:pPr marL="514350" indent="-514350">
              <a:buFont typeface="+mj-lt"/>
              <a:buAutoNum type="arabicPeriod"/>
            </a:pP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86" y="2457628"/>
            <a:ext cx="2941534" cy="294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69554" y="2230810"/>
            <a:ext cx="79928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4 CuadroTexto"/>
          <p:cNvSpPr txBox="1"/>
          <p:nvPr/>
        </p:nvSpPr>
        <p:spPr>
          <a:xfrm>
            <a:off x="2869754" y="534556"/>
            <a:ext cx="422743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  <a:latin typeface="Soberana Titular" pitchFamily="50" charset="0"/>
              </a:rPr>
              <a:t>Subdirección de Pensiones</a:t>
            </a:r>
            <a:endParaRPr lang="es-MX" b="1" dirty="0">
              <a:solidFill>
                <a:schemeClr val="bg1"/>
              </a:solidFill>
              <a:latin typeface="Soberana Titular" pitchFamily="50" charset="0"/>
            </a:endParaRPr>
          </a:p>
        </p:txBody>
      </p:sp>
      <p:sp>
        <p:nvSpPr>
          <p:cNvPr id="15" name="4 CuadroTexto"/>
          <p:cNvSpPr txBox="1"/>
          <p:nvPr/>
        </p:nvSpPr>
        <p:spPr>
          <a:xfrm>
            <a:off x="709514" y="286594"/>
            <a:ext cx="86409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Documento de aceptación de datos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0000"/>
          <a:stretch>
            <a:fillRect/>
          </a:stretch>
        </p:blipFill>
        <p:spPr bwMode="auto">
          <a:xfrm>
            <a:off x="2149674" y="1294706"/>
            <a:ext cx="5832648" cy="583264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31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69554" y="3814986"/>
            <a:ext cx="799288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MX" sz="8800" b="1" dirty="0"/>
          </a:p>
        </p:txBody>
      </p:sp>
      <p:sp>
        <p:nvSpPr>
          <p:cNvPr id="9" name="4 CuadroTexto"/>
          <p:cNvSpPr txBox="1"/>
          <p:nvPr/>
        </p:nvSpPr>
        <p:spPr>
          <a:xfrm>
            <a:off x="2869754" y="534556"/>
            <a:ext cx="422743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  <a:latin typeface="Soberana Titular" pitchFamily="50" charset="0"/>
              </a:rPr>
              <a:t>Subdirección de Pensiones</a:t>
            </a:r>
            <a:endParaRPr lang="es-MX" b="1" dirty="0">
              <a:solidFill>
                <a:schemeClr val="bg1"/>
              </a:solidFill>
              <a:latin typeface="Soberana Titular" pitchFamily="50" charset="0"/>
            </a:endParaRPr>
          </a:p>
        </p:txBody>
      </p:sp>
      <p:sp>
        <p:nvSpPr>
          <p:cNvPr id="15" name="4 CuadroTexto"/>
          <p:cNvSpPr txBox="1"/>
          <p:nvPr/>
        </p:nvSpPr>
        <p:spPr>
          <a:xfrm>
            <a:off x="709514" y="286594"/>
            <a:ext cx="86409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PA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53" y="3382938"/>
            <a:ext cx="3305690" cy="28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69554" y="2230810"/>
            <a:ext cx="79928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4 CuadroTexto"/>
          <p:cNvSpPr txBox="1"/>
          <p:nvPr/>
        </p:nvSpPr>
        <p:spPr>
          <a:xfrm>
            <a:off x="2869754" y="534556"/>
            <a:ext cx="422743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  <a:latin typeface="Soberana Titular" pitchFamily="50" charset="0"/>
              </a:rPr>
              <a:t>Subdirección de Pensiones</a:t>
            </a:r>
            <a:endParaRPr lang="es-MX" b="1" dirty="0">
              <a:solidFill>
                <a:schemeClr val="bg1"/>
              </a:solidFill>
              <a:latin typeface="Soberana Titular" pitchFamily="50" charset="0"/>
            </a:endParaRPr>
          </a:p>
        </p:txBody>
      </p:sp>
      <p:sp>
        <p:nvSpPr>
          <p:cNvPr id="10" name="4 CuadroTexto"/>
          <p:cNvSpPr txBox="1"/>
          <p:nvPr/>
        </p:nvSpPr>
        <p:spPr>
          <a:xfrm>
            <a:off x="709514" y="1726754"/>
            <a:ext cx="864096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Se encuentran en el régimen de </a:t>
            </a: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</a:rPr>
              <a:t>Décimo Transitorio los </a:t>
            </a:r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trabajadores que:</a:t>
            </a:r>
          </a:p>
          <a:p>
            <a:pPr algn="just">
              <a:buNone/>
            </a:pPr>
            <a:endParaRPr lang="es-MX" sz="2400" b="1" dirty="0" smtClean="0"/>
          </a:p>
          <a:p>
            <a:pPr algn="just">
              <a:buNone/>
            </a:pPr>
            <a:endParaRPr lang="es-MX" sz="24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/>
              <a:t>Trabajadores activos antes del 31 de marzo del 2007 y eligieron Décimo transitorio o los trabajadores activos que no ejercieron su derecho a elegir en esta fecha.</a:t>
            </a:r>
            <a:endParaRPr lang="es-MX" sz="2400" dirty="0"/>
          </a:p>
          <a:p>
            <a:pPr algn="just">
              <a:buNone/>
            </a:pPr>
            <a:endParaRPr lang="es-MX" sz="2400" b="1" dirty="0" smtClean="0"/>
          </a:p>
          <a:p>
            <a:pPr algn="just">
              <a:buNone/>
            </a:pPr>
            <a:endParaRPr lang="es-MX" sz="2400" b="1" dirty="0"/>
          </a:p>
        </p:txBody>
      </p:sp>
      <p:sp>
        <p:nvSpPr>
          <p:cNvPr id="15" name="4 CuadroTexto"/>
          <p:cNvSpPr txBox="1"/>
          <p:nvPr/>
        </p:nvSpPr>
        <p:spPr>
          <a:xfrm>
            <a:off x="709514" y="286594"/>
            <a:ext cx="86409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Régimen Décimo Transitorio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22" y="457556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69554" y="1798762"/>
            <a:ext cx="79928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4 CuadroTexto"/>
          <p:cNvSpPr txBox="1"/>
          <p:nvPr/>
        </p:nvSpPr>
        <p:spPr>
          <a:xfrm>
            <a:off x="2869754" y="534556"/>
            <a:ext cx="422743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  <a:latin typeface="Soberana Titular" pitchFamily="50" charset="0"/>
              </a:rPr>
              <a:t>Subdirección de Pensiones</a:t>
            </a:r>
            <a:endParaRPr lang="es-MX" b="1" dirty="0">
              <a:solidFill>
                <a:schemeClr val="bg1"/>
              </a:solidFill>
              <a:latin typeface="Soberana Titular" pitchFamily="50" charset="0"/>
            </a:endParaRPr>
          </a:p>
        </p:txBody>
      </p:sp>
      <p:sp>
        <p:nvSpPr>
          <p:cNvPr id="10" name="4 CuadroTexto"/>
          <p:cNvSpPr txBox="1"/>
          <p:nvPr/>
        </p:nvSpPr>
        <p:spPr>
          <a:xfrm>
            <a:off x="781522" y="2662858"/>
            <a:ext cx="8568952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buNone/>
              <a:defRPr sz="2400" b="1"/>
            </a:lvl1pPr>
          </a:lstStyle>
          <a:p>
            <a:pPr algn="ctr"/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Pensión Mínima: </a:t>
            </a:r>
            <a:r>
              <a:rPr lang="es-MX" sz="2000" dirty="0" smtClean="0">
                <a:ea typeface="Calibri" pitchFamily="34" charset="0"/>
                <a:cs typeface="Times New Roman" pitchFamily="18" charset="0"/>
              </a:rPr>
              <a:t>1 UMA mínimo (75.47)  ($ 2,264.70)</a:t>
            </a:r>
          </a:p>
          <a:p>
            <a:pPr algn="ctr"/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Pensión Máxima: </a:t>
            </a:r>
            <a:r>
              <a:rPr lang="es-MX" sz="2000" dirty="0" smtClean="0">
                <a:ea typeface="Calibri" pitchFamily="34" charset="0"/>
                <a:cs typeface="Times New Roman" pitchFamily="18" charset="0"/>
              </a:rPr>
              <a:t>10 UMAS mínimos (75.47) ($22,647.00)</a:t>
            </a:r>
          </a:p>
          <a:p>
            <a:pPr algn="ctr"/>
            <a:endParaRPr lang="es-MX" sz="2000" dirty="0" smtClean="0"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s-MX" sz="2000" dirty="0" smtClean="0">
                <a:ea typeface="Calibri" pitchFamily="34" charset="0"/>
                <a:cs typeface="Times New Roman" pitchFamily="18" charset="0"/>
              </a:rPr>
              <a:t>Art. 17 de la Ley del ISSSTE</a:t>
            </a:r>
          </a:p>
        </p:txBody>
      </p:sp>
      <p:sp>
        <p:nvSpPr>
          <p:cNvPr id="15" name="4 CuadroTexto"/>
          <p:cNvSpPr txBox="1"/>
          <p:nvPr/>
        </p:nvSpPr>
        <p:spPr>
          <a:xfrm>
            <a:off x="709514" y="286594"/>
            <a:ext cx="86409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Monto de las pensiones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58" y="4113471"/>
            <a:ext cx="2520280" cy="27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69554" y="2374826"/>
            <a:ext cx="79928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4 CuadroTexto"/>
          <p:cNvSpPr txBox="1"/>
          <p:nvPr/>
        </p:nvSpPr>
        <p:spPr>
          <a:xfrm>
            <a:off x="2869754" y="534556"/>
            <a:ext cx="422743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  <a:latin typeface="Soberana Titular" pitchFamily="50" charset="0"/>
              </a:rPr>
              <a:t>Subdirección de Pensiones</a:t>
            </a:r>
            <a:endParaRPr lang="es-MX" b="1" dirty="0">
              <a:solidFill>
                <a:schemeClr val="bg1"/>
              </a:solidFill>
              <a:latin typeface="Soberana Titular" pitchFamily="50" charset="0"/>
            </a:endParaRPr>
          </a:p>
        </p:txBody>
      </p:sp>
      <p:sp>
        <p:nvSpPr>
          <p:cNvPr id="10" name="4 CuadroTexto"/>
          <p:cNvSpPr txBox="1"/>
          <p:nvPr/>
        </p:nvSpPr>
        <p:spPr>
          <a:xfrm>
            <a:off x="0" y="1222699"/>
            <a:ext cx="9638506" cy="12131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buNone/>
              <a:defRPr sz="2400" b="1"/>
            </a:lvl1pPr>
          </a:lstStyle>
          <a:p>
            <a:pPr marL="185738" indent="-185738">
              <a:spcBef>
                <a:spcPts val="1200"/>
              </a:spcBef>
              <a:spcAft>
                <a:spcPts val="50"/>
              </a:spcAft>
              <a:buClr>
                <a:srgbClr val="FF6600"/>
              </a:buClr>
              <a:buSzPct val="120000"/>
              <a:defRPr/>
            </a:pPr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Jubilación:</a:t>
            </a:r>
            <a:endParaRPr lang="es-ES" sz="2000" dirty="0" smtClean="0">
              <a:cs typeface="Arial" pitchFamily="34" charset="0"/>
            </a:endParaRPr>
          </a:p>
          <a:p>
            <a:pPr marL="185738" indent="-185738">
              <a:spcBef>
                <a:spcPts val="1200"/>
              </a:spcBef>
              <a:spcAft>
                <a:spcPts val="50"/>
              </a:spcAft>
              <a:buClr>
                <a:srgbClr val="FF6600"/>
              </a:buClr>
              <a:buSzPct val="120000"/>
              <a:defRPr/>
            </a:pPr>
            <a:r>
              <a:rPr lang="es-ES" sz="2000" dirty="0" smtClean="0">
                <a:cs typeface="Arial" pitchFamily="34" charset="0"/>
              </a:rPr>
              <a:t>	</a:t>
            </a:r>
            <a:r>
              <a:rPr lang="es-ES" sz="2000" b="0" dirty="0" smtClean="0">
                <a:ea typeface="Calibri" pitchFamily="34" charset="0"/>
                <a:cs typeface="Times New Roman" pitchFamily="18" charset="0"/>
              </a:rPr>
              <a:t>A partir del 1º de enero del 2010, además de los años cotizados, se tomará en cuenta la edad como se señala en la siguiente tabla:</a:t>
            </a:r>
            <a:endParaRPr lang="es-MX" sz="2000" b="0" dirty="0"/>
          </a:p>
        </p:txBody>
      </p:sp>
      <p:sp>
        <p:nvSpPr>
          <p:cNvPr id="15" name="4 CuadroTexto"/>
          <p:cNvSpPr txBox="1"/>
          <p:nvPr/>
        </p:nvSpPr>
        <p:spPr>
          <a:xfrm>
            <a:off x="709514" y="286594"/>
            <a:ext cx="86409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Tipos de pensión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77466" y="5831210"/>
            <a:ext cx="9433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cs typeface="Shruti" pitchFamily="2"/>
              </a:rPr>
              <a:t>El importe de la pensión: será el 100% del sueldo básico promedio del último año inmediato anterior a la fecha de baja del trabajador (a).</a:t>
            </a:r>
            <a:endParaRPr lang="es-ES" dirty="0">
              <a:cs typeface="Shruti" pitchFamily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30194" y="338293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/>
              <a:t>Mujeres: 28 o más años cotizados </a:t>
            </a:r>
            <a:endParaRPr lang="es-ES" sz="18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830194" y="482309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/>
              <a:t>Hombres: 30 años o más años cotizados </a:t>
            </a:r>
            <a:endParaRPr lang="es-ES" sz="18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77466" y="6695306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/>
              <a:t>Art. 18 </a:t>
            </a:r>
            <a:r>
              <a:rPr lang="es-MX" sz="1400" b="1" dirty="0" smtClean="0"/>
              <a:t>del Reglamento para el otorgamiento de pensiones de los trabajadores sujetos al régimen del artículo del decimo transitorio.</a:t>
            </a:r>
            <a:endParaRPr lang="es-ES" sz="1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666999"/>
              </p:ext>
            </p:extLst>
          </p:nvPr>
        </p:nvGraphicFramePr>
        <p:xfrm>
          <a:off x="997546" y="2502851"/>
          <a:ext cx="5134207" cy="3261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90955"/>
                <a:gridCol w="1899035"/>
                <a:gridCol w="1944217"/>
              </a:tblGrid>
              <a:tr h="441702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Años</a:t>
                      </a:r>
                      <a:endParaRPr lang="es-MX" sz="12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Edad Mínima de Jubilación</a:t>
                      </a:r>
                      <a:r>
                        <a:rPr lang="es-MX" sz="1200" baseline="0" dirty="0" smtClean="0"/>
                        <a:t> Trabajadores</a:t>
                      </a:r>
                      <a:endParaRPr lang="es-MX" sz="12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Edad Mínima de Jubilación</a:t>
                      </a:r>
                      <a:r>
                        <a:rPr lang="es-MX" sz="1200" baseline="0" dirty="0" smtClean="0"/>
                        <a:t> Trabajadoras</a:t>
                      </a:r>
                      <a:endParaRPr lang="es-MX" sz="12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265021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2010 y 2011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49</a:t>
                      </a:r>
                      <a:endParaRPr lang="es-MX" sz="1200" dirty="0"/>
                    </a:p>
                  </a:txBody>
                  <a:tcPr/>
                </a:tc>
              </a:tr>
              <a:tr h="265021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2012 y 2013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52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50</a:t>
                      </a:r>
                      <a:endParaRPr lang="es-MX" sz="1200" dirty="0"/>
                    </a:p>
                  </a:txBody>
                  <a:tcPr/>
                </a:tc>
              </a:tr>
              <a:tr h="265021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2014 y 2015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53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51</a:t>
                      </a:r>
                      <a:endParaRPr lang="es-MX" sz="1200" dirty="0"/>
                    </a:p>
                  </a:txBody>
                  <a:tcPr/>
                </a:tc>
              </a:tr>
              <a:tr h="323915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2016</a:t>
                      </a:r>
                      <a:r>
                        <a:rPr lang="es-MX" sz="1600" b="1" baseline="0" dirty="0" smtClean="0"/>
                        <a:t> y 2017</a:t>
                      </a:r>
                      <a:endParaRPr lang="es-MX" sz="16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54</a:t>
                      </a:r>
                      <a:endParaRPr lang="es-MX" sz="16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52</a:t>
                      </a:r>
                      <a:endParaRPr lang="es-MX" sz="16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5021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2018 y 2019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53</a:t>
                      </a:r>
                      <a:endParaRPr lang="es-MX" sz="1200" dirty="0"/>
                    </a:p>
                  </a:txBody>
                  <a:tcPr/>
                </a:tc>
              </a:tr>
              <a:tr h="265021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2020 y 2021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56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54</a:t>
                      </a:r>
                      <a:endParaRPr lang="es-MX" sz="1200" dirty="0"/>
                    </a:p>
                  </a:txBody>
                  <a:tcPr/>
                </a:tc>
              </a:tr>
              <a:tr h="265021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2022 y 2023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57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55</a:t>
                      </a:r>
                      <a:endParaRPr lang="es-MX" sz="1200" dirty="0"/>
                    </a:p>
                  </a:txBody>
                  <a:tcPr/>
                </a:tc>
              </a:tr>
              <a:tr h="265021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2024 y 2025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58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56</a:t>
                      </a:r>
                      <a:endParaRPr lang="es-MX" sz="1200" dirty="0"/>
                    </a:p>
                  </a:txBody>
                  <a:tcPr/>
                </a:tc>
              </a:tr>
              <a:tr h="265021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2026 y 2027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59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57</a:t>
                      </a:r>
                      <a:endParaRPr lang="es-MX" sz="1200" dirty="0"/>
                    </a:p>
                  </a:txBody>
                  <a:tcPr/>
                </a:tc>
              </a:tr>
              <a:tr h="265021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2028 +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60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58</a:t>
                      </a:r>
                      <a:endParaRPr lang="es-MX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5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69554" y="2230810"/>
            <a:ext cx="79928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4 CuadroTexto"/>
          <p:cNvSpPr txBox="1"/>
          <p:nvPr/>
        </p:nvSpPr>
        <p:spPr>
          <a:xfrm>
            <a:off x="2869754" y="534556"/>
            <a:ext cx="422743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  <a:latin typeface="Soberana Titular" pitchFamily="50" charset="0"/>
              </a:rPr>
              <a:t>Subdirección de Pensiones</a:t>
            </a:r>
            <a:endParaRPr lang="es-MX" b="1" dirty="0">
              <a:solidFill>
                <a:schemeClr val="bg1"/>
              </a:solidFill>
              <a:latin typeface="Soberana Titular" pitchFamily="50" charset="0"/>
            </a:endParaRPr>
          </a:p>
        </p:txBody>
      </p:sp>
      <p:sp>
        <p:nvSpPr>
          <p:cNvPr id="10" name="4 CuadroTexto"/>
          <p:cNvSpPr txBox="1"/>
          <p:nvPr/>
        </p:nvSpPr>
        <p:spPr>
          <a:xfrm>
            <a:off x="637506" y="1222698"/>
            <a:ext cx="8640960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buNone/>
              <a:defRPr sz="2400" b="1"/>
            </a:lvl1pPr>
          </a:lstStyle>
          <a:p>
            <a:pPr algn="l"/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Edad y tiempo de servicios:</a:t>
            </a:r>
          </a:p>
          <a:p>
            <a:r>
              <a:rPr lang="es-ES" sz="2000" b="0" dirty="0" smtClean="0">
                <a:ea typeface="Calibri" pitchFamily="34" charset="0"/>
                <a:cs typeface="Times New Roman" pitchFamily="18" charset="0"/>
              </a:rPr>
              <a:t>A partir del 1º de enero del 2010, el monto de la pensión será equivalente a un porcentaje del sueldo básico promedio del último año inmediato anterior a la fecha de baja del trabajador y la edad se incrementará de forma gradual un año por cada dos años calendario.</a:t>
            </a:r>
          </a:p>
          <a:p>
            <a:endParaRPr lang="es-MX" sz="2000" b="0" dirty="0"/>
          </a:p>
        </p:txBody>
      </p:sp>
      <p:sp>
        <p:nvSpPr>
          <p:cNvPr id="15" name="4 CuadroTexto"/>
          <p:cNvSpPr txBox="1"/>
          <p:nvPr/>
        </p:nvSpPr>
        <p:spPr>
          <a:xfrm>
            <a:off x="709514" y="286595"/>
            <a:ext cx="86409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Tipos de pensión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41562" y="3022898"/>
          <a:ext cx="2808312" cy="3240360"/>
        </p:xfrm>
        <a:graphic>
          <a:graphicData uri="http://schemas.openxmlformats.org/drawingml/2006/table">
            <a:tbl>
              <a:tblPr/>
              <a:tblGrid>
                <a:gridCol w="1707013"/>
                <a:gridCol w="1101299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años de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años de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años de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años de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años de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años de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años de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años de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 años de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 años de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años de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 años de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 años de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 años de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años de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77466" y="6695306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/>
              <a:t>Art. 20 </a:t>
            </a:r>
            <a:r>
              <a:rPr lang="es-MX" sz="1400" b="1" dirty="0" smtClean="0"/>
              <a:t>del Reglamento para el otorgamiento de pensiones de los trabajadores sujetos al régimen del artículo del decimo transitorio.</a:t>
            </a:r>
            <a:endParaRPr lang="es-ES" sz="1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514643"/>
              </p:ext>
            </p:extLst>
          </p:nvPr>
        </p:nvGraphicFramePr>
        <p:xfrm>
          <a:off x="5058372" y="3022898"/>
          <a:ext cx="3435792" cy="2580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32243"/>
                <a:gridCol w="20035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Años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Edad Mínima de Pensión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2010 y 2011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56</a:t>
                      </a:r>
                      <a:endParaRPr lang="es-MX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2012 y 2013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57</a:t>
                      </a:r>
                      <a:endParaRPr lang="es-MX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2014</a:t>
                      </a:r>
                      <a:r>
                        <a:rPr lang="es-MX" sz="1600" baseline="0" dirty="0" smtClean="0"/>
                        <a:t> y 2015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58</a:t>
                      </a:r>
                      <a:endParaRPr lang="es-MX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2016 y 2017</a:t>
                      </a:r>
                      <a:endParaRPr lang="es-MX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59</a:t>
                      </a:r>
                      <a:endParaRPr lang="es-MX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2018 +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60</a:t>
                      </a:r>
                      <a:endParaRPr lang="es-MX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0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69554" y="2230810"/>
            <a:ext cx="79928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4 CuadroTexto"/>
          <p:cNvSpPr txBox="1"/>
          <p:nvPr/>
        </p:nvSpPr>
        <p:spPr>
          <a:xfrm>
            <a:off x="2869754" y="534556"/>
            <a:ext cx="422743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  <a:latin typeface="Soberana Titular" pitchFamily="50" charset="0"/>
              </a:rPr>
              <a:t>Subdirección de Pensiones</a:t>
            </a:r>
            <a:endParaRPr lang="es-MX" b="1" dirty="0">
              <a:solidFill>
                <a:schemeClr val="bg1"/>
              </a:solidFill>
              <a:latin typeface="Soberana Titular" pitchFamily="50" charset="0"/>
            </a:endParaRPr>
          </a:p>
        </p:txBody>
      </p:sp>
      <p:sp>
        <p:nvSpPr>
          <p:cNvPr id="10" name="4 CuadroTexto"/>
          <p:cNvSpPr txBox="1"/>
          <p:nvPr/>
        </p:nvSpPr>
        <p:spPr>
          <a:xfrm>
            <a:off x="493490" y="1294706"/>
            <a:ext cx="8640960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buNone/>
              <a:defRPr sz="2400" b="1"/>
            </a:lvl1pPr>
          </a:lstStyle>
          <a:p>
            <a:pPr algn="l"/>
            <a:r>
              <a:rPr lang="es-PA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Pensión por cesantía en edad avanzada </a:t>
            </a:r>
          </a:p>
          <a:p>
            <a:r>
              <a:rPr lang="es-MX" sz="2000" b="0" dirty="0" smtClean="0"/>
              <a:t>Queden privados de su trabajo remunerado después de los 60 años de edad. </a:t>
            </a:r>
          </a:p>
          <a:p>
            <a:r>
              <a:rPr lang="es-MX" sz="2000" b="0" dirty="0" smtClean="0"/>
              <a:t>A partir del 1° de enero del 2010 la edad mínima para pensionarse se incrementará de forma gradual hasta llegar al 2018 con 65 años de edad.</a:t>
            </a:r>
          </a:p>
          <a:p>
            <a:endParaRPr lang="es-MX" sz="2000" b="0" dirty="0"/>
          </a:p>
        </p:txBody>
      </p:sp>
      <p:sp>
        <p:nvSpPr>
          <p:cNvPr id="15" name="4 CuadroTexto"/>
          <p:cNvSpPr txBox="1"/>
          <p:nvPr/>
        </p:nvSpPr>
        <p:spPr>
          <a:xfrm>
            <a:off x="709514" y="286594"/>
            <a:ext cx="86409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Tipos de pensión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11677"/>
              </p:ext>
            </p:extLst>
          </p:nvPr>
        </p:nvGraphicFramePr>
        <p:xfrm>
          <a:off x="1676400" y="2996950"/>
          <a:ext cx="6305925" cy="2834260"/>
        </p:xfrm>
        <a:graphic>
          <a:graphicData uri="http://schemas.openxmlformats.org/drawingml/2006/table">
            <a:tbl>
              <a:tblPr/>
              <a:tblGrid>
                <a:gridCol w="1589909"/>
                <a:gridCol w="461932"/>
                <a:gridCol w="472676"/>
                <a:gridCol w="472676"/>
                <a:gridCol w="472676"/>
                <a:gridCol w="472676"/>
                <a:gridCol w="472676"/>
                <a:gridCol w="472676"/>
                <a:gridCol w="472676"/>
                <a:gridCol w="472676"/>
                <a:gridCol w="472676"/>
              </a:tblGrid>
              <a:tr h="572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Años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Edad mínima para Pensión por Cesantía en Edad Avanzada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 ó más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 y 2011</a:t>
                      </a: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2012 y 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91"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2014 y 2015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91"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2016 y 2017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9007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2018 en adelante</a:t>
                      </a: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889534" y="5111130"/>
            <a:ext cx="7848872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77466" y="6551290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/>
              <a:t>Art. 24 </a:t>
            </a:r>
            <a:r>
              <a:rPr lang="es-MX" sz="1400" b="1" dirty="0" smtClean="0"/>
              <a:t>del Reglamento para el otorgamiento de pensiones de los trabajadores sujetos al régimen del artículo del decimo transitorio.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14348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69554" y="2230810"/>
            <a:ext cx="79928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4 CuadroTexto"/>
          <p:cNvSpPr txBox="1"/>
          <p:nvPr/>
        </p:nvSpPr>
        <p:spPr>
          <a:xfrm>
            <a:off x="2869754" y="534556"/>
            <a:ext cx="422743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  <a:latin typeface="Soberana Titular" pitchFamily="50" charset="0"/>
              </a:rPr>
              <a:t>Subdirección de Pensiones</a:t>
            </a:r>
            <a:endParaRPr lang="es-MX" b="1" dirty="0">
              <a:solidFill>
                <a:schemeClr val="bg1"/>
              </a:solidFill>
              <a:latin typeface="Soberana Titular" pitchFamily="50" charset="0"/>
            </a:endParaRPr>
          </a:p>
        </p:txBody>
      </p:sp>
      <p:sp>
        <p:nvSpPr>
          <p:cNvPr id="15" name="4 CuadroTexto"/>
          <p:cNvSpPr txBox="1"/>
          <p:nvPr/>
        </p:nvSpPr>
        <p:spPr>
          <a:xfrm>
            <a:off x="709514" y="286594"/>
            <a:ext cx="86409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Tipos de pensión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09514" y="1438722"/>
            <a:ext cx="885698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Pensión por Invalidez:</a:t>
            </a:r>
          </a:p>
          <a:p>
            <a:pPr algn="just"/>
            <a:endParaRPr lang="es-MX" sz="2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MX" dirty="0" smtClean="0"/>
              <a:t>Se requerirá cuando menos de 15 años de cotización y se pagará con base en un porcentaje del sueldo básico: desde el 50% con 15 años cotizados hasta el 95% con 29 años cotizados. Se incrementa 2.5 puntos porcentuales por cada año de cotización y a partir de los 25 años de cotización se incrementa en 5 puntos porcentuales por año.</a:t>
            </a:r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/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Pensión por Causa de muerte:</a:t>
            </a:r>
          </a:p>
          <a:p>
            <a:pPr algn="just"/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MX" dirty="0" smtClean="0"/>
              <a:t>La muerte del trabajador por causas ajenas al servicio, cualquiera que sea su edad y siempre que hubiere cotizado al instituto por más de 15 años, así como la muerte de un pensionado por jubilación, retiro por edad y tiempo de servicios, cesantía en edad avanzada o invalidez, dará origen a las pensiones de </a:t>
            </a:r>
            <a:r>
              <a:rPr lang="es-MX" b="1" i="1" dirty="0" smtClean="0"/>
              <a:t>viudez</a:t>
            </a:r>
            <a:r>
              <a:rPr lang="es-MX" b="1" dirty="0" smtClean="0"/>
              <a:t>, </a:t>
            </a:r>
            <a:r>
              <a:rPr lang="es-MX" b="1" i="1" dirty="0" smtClean="0"/>
              <a:t>concubinato</a:t>
            </a:r>
            <a:r>
              <a:rPr lang="es-MX" b="1" dirty="0" smtClean="0"/>
              <a:t>, </a:t>
            </a:r>
            <a:r>
              <a:rPr lang="es-MX" b="1" i="1" dirty="0" smtClean="0"/>
              <a:t>orfandad</a:t>
            </a:r>
            <a:r>
              <a:rPr lang="es-MX" b="1" dirty="0" smtClean="0"/>
              <a:t> o </a:t>
            </a:r>
            <a:r>
              <a:rPr lang="es-MX" b="1" i="1" dirty="0" smtClean="0"/>
              <a:t>ascendencia</a:t>
            </a:r>
            <a:r>
              <a:rPr lang="es-MX" dirty="0" smtClean="0"/>
              <a:t>, según sea el caso y de acuerdo a lo previsto por la ley del ISSSTE</a:t>
            </a:r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endParaRPr lang="es-E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09514" y="6686595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/>
              <a:t>Art. 26 y 34 </a:t>
            </a:r>
            <a:r>
              <a:rPr lang="es-MX" sz="1400" b="1" dirty="0" smtClean="0"/>
              <a:t>del Reglamento para el otorgamiento de pensiones de los trabajadores sujetos al régimen del artículo del decimo transitorio.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7993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69554" y="1582738"/>
            <a:ext cx="799288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Trabajador que sin tener derecho a pensión por jubilación, retiro por edad y tiempo de servicios, cesantía en edad avanzada o invalidez, se separe definitivamente del servicio, se le otorgara una indemnización global equivalente al tiempo laborado como lo muestra la siguiente tabla:</a:t>
            </a:r>
            <a:endParaRPr lang="es-ES" dirty="0"/>
          </a:p>
        </p:txBody>
      </p:sp>
      <p:sp>
        <p:nvSpPr>
          <p:cNvPr id="9" name="4 CuadroTexto"/>
          <p:cNvSpPr txBox="1"/>
          <p:nvPr/>
        </p:nvSpPr>
        <p:spPr>
          <a:xfrm>
            <a:off x="2869754" y="534556"/>
            <a:ext cx="422743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  <a:latin typeface="Soberana Titular" pitchFamily="50" charset="0"/>
              </a:rPr>
              <a:t>Subdirección de Pensiones</a:t>
            </a:r>
            <a:endParaRPr lang="es-MX" b="1" dirty="0">
              <a:solidFill>
                <a:schemeClr val="bg1"/>
              </a:solidFill>
              <a:latin typeface="Soberana Titular" pitchFamily="50" charset="0"/>
            </a:endParaRPr>
          </a:p>
        </p:txBody>
      </p:sp>
      <p:sp>
        <p:nvSpPr>
          <p:cNvPr id="15" name="4 CuadroTexto"/>
          <p:cNvSpPr txBox="1"/>
          <p:nvPr/>
        </p:nvSpPr>
        <p:spPr>
          <a:xfrm>
            <a:off x="709514" y="286594"/>
            <a:ext cx="86409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Indemnización Global</a:t>
            </a: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520785"/>
              </p:ext>
            </p:extLst>
          </p:nvPr>
        </p:nvGraphicFramePr>
        <p:xfrm>
          <a:off x="2077666" y="3670970"/>
          <a:ext cx="5435600" cy="2084070"/>
        </p:xfrm>
        <a:graphic>
          <a:graphicData uri="http://schemas.openxmlformats.org/drawingml/2006/table">
            <a:tbl>
              <a:tblPr/>
              <a:tblGrid>
                <a:gridCol w="1056658"/>
                <a:gridCol w="4378942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AÑOS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INDEMNIZACIÓN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1 - 4 años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 monto total de la cuotas y aportaciones con que hubiese contribuido el trabajador.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5 - 9 años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 monto total de la cuotas y aportaciones con que hubiese contribuido el trabajador. Mas 45 días de su último sueldo básico según lo define el art.- 15.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10 - 14 años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 monto total de la cuotas y aportaciones con que hubiese contribuido el trabajador. Mas 90 días de su último sueldo básico.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565498" y="6551290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/>
              <a:t>Art. 44 </a:t>
            </a:r>
            <a:r>
              <a:rPr lang="es-MX" sz="1400" b="1" dirty="0" smtClean="0"/>
              <a:t>del Reglamento para el otorgamiento de pensiones de los trabajadores sujetos al régimen del artículo del decimo transitorio.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3353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69554" y="2230810"/>
            <a:ext cx="79928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4 CuadroTexto"/>
          <p:cNvSpPr txBox="1"/>
          <p:nvPr/>
        </p:nvSpPr>
        <p:spPr>
          <a:xfrm>
            <a:off x="2869754" y="534556"/>
            <a:ext cx="422743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  <a:latin typeface="Soberana Titular" pitchFamily="50" charset="0"/>
              </a:rPr>
              <a:t>Subdirección de Pensiones</a:t>
            </a:r>
            <a:endParaRPr lang="es-MX" b="1" dirty="0">
              <a:solidFill>
                <a:schemeClr val="bg1"/>
              </a:solidFill>
              <a:latin typeface="Soberana Titular" pitchFamily="50" charset="0"/>
            </a:endParaRPr>
          </a:p>
        </p:txBody>
      </p:sp>
      <p:sp>
        <p:nvSpPr>
          <p:cNvPr id="15" name="4 CuadroTexto"/>
          <p:cNvSpPr txBox="1"/>
          <p:nvPr/>
        </p:nvSpPr>
        <p:spPr>
          <a:xfrm>
            <a:off x="709514" y="286594"/>
            <a:ext cx="86409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Prestaciones principales para pensionados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66" y="3598962"/>
            <a:ext cx="2304256" cy="243798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077666" y="1654747"/>
            <a:ext cx="5400600" cy="4093428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s-ES" dirty="0" smtClean="0"/>
              <a:t>  Aguinaldo (gratificación anual de 40 días de la cuota pensionaria).</a:t>
            </a:r>
          </a:p>
          <a:p>
            <a:pPr lvl="0">
              <a:buFont typeface="Wingdings" pitchFamily="2" charset="2"/>
              <a:buChar char="q"/>
            </a:pPr>
            <a:r>
              <a:rPr lang="es-ES" dirty="0" smtClean="0"/>
              <a:t>  Bono de despensa mensual ( $100.00).</a:t>
            </a:r>
          </a:p>
          <a:p>
            <a:pPr lvl="0">
              <a:buFont typeface="Wingdings" pitchFamily="2" charset="2"/>
              <a:buChar char="q"/>
            </a:pPr>
            <a:r>
              <a:rPr lang="es-ES" dirty="0" smtClean="0"/>
              <a:t>  Previsión social múltiple mensual ($120.00).</a:t>
            </a:r>
          </a:p>
          <a:p>
            <a:pPr lvl="0">
              <a:buFont typeface="Wingdings" pitchFamily="2" charset="2"/>
              <a:buChar char="q"/>
            </a:pPr>
            <a:r>
              <a:rPr lang="es-ES" dirty="0" smtClean="0"/>
              <a:t>  Pago anual de 5 ó 6 días por ajuste al calendario.</a:t>
            </a:r>
          </a:p>
          <a:p>
            <a:pPr lvl="0">
              <a:buFont typeface="Wingdings" pitchFamily="2" charset="2"/>
              <a:buChar char="q"/>
            </a:pPr>
            <a:r>
              <a:rPr lang="es-ES" dirty="0" smtClean="0"/>
              <a:t>  Servicio médico para el pensionado y sus          </a:t>
            </a:r>
            <a:br>
              <a:rPr lang="es-ES" dirty="0" smtClean="0"/>
            </a:br>
            <a:r>
              <a:rPr lang="es-ES" dirty="0" smtClean="0"/>
              <a:t>      familiares derechohabientes.</a:t>
            </a:r>
          </a:p>
          <a:p>
            <a:pPr lvl="0">
              <a:buFont typeface="Wingdings" pitchFamily="2" charset="2"/>
              <a:buChar char="q"/>
            </a:pPr>
            <a:r>
              <a:rPr lang="es-ES" dirty="0" smtClean="0"/>
              <a:t>  Préstamos personales.</a:t>
            </a:r>
          </a:p>
          <a:p>
            <a:pPr lvl="0">
              <a:buFont typeface="Wingdings" pitchFamily="2" charset="2"/>
              <a:buChar char="q"/>
            </a:pPr>
            <a:r>
              <a:rPr lang="es-ES" dirty="0" smtClean="0"/>
              <a:t>  Préstamos turísticos.</a:t>
            </a:r>
          </a:p>
          <a:p>
            <a:pPr lvl="0">
              <a:buFont typeface="Wingdings" pitchFamily="2" charset="2"/>
              <a:buChar char="q"/>
            </a:pPr>
            <a:r>
              <a:rPr lang="es-ES" dirty="0" smtClean="0"/>
              <a:t>  Prestaciones sociales, culturales y deportivas.</a:t>
            </a:r>
          </a:p>
          <a:p>
            <a:pPr lvl="0">
              <a:buFont typeface="Wingdings" pitchFamily="2" charset="2"/>
              <a:buChar char="q"/>
            </a:pPr>
            <a:r>
              <a:rPr lang="es-MX" dirty="0" smtClean="0"/>
              <a:t>  Reposición de gastos de funeral por fallecimiento </a:t>
            </a:r>
            <a:br>
              <a:rPr lang="es-MX" dirty="0" smtClean="0"/>
            </a:br>
            <a:r>
              <a:rPr lang="es-MX" dirty="0" smtClean="0"/>
              <a:t>     del pensionado, equivalente a 120 días de la</a:t>
            </a:r>
          </a:p>
          <a:p>
            <a:pPr lvl="0"/>
            <a:r>
              <a:rPr lang="es-MX" dirty="0" smtClean="0"/>
              <a:t>     última cuota pensionaria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109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3839</TotalTime>
  <Words>1118</Words>
  <Application>Microsoft Office PowerPoint</Application>
  <PresentationFormat>Personalizado</PresentationFormat>
  <Paragraphs>249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Garamond</vt:lpstr>
      <vt:lpstr>Shruti</vt:lpstr>
      <vt:lpstr>Soberana Titular</vt:lpstr>
      <vt:lpstr>Times New Roman</vt:lpstr>
      <vt:lpstr>Wingdings</vt:lpstr>
      <vt:lpstr>Alta costura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Federico Calderon</dc:creator>
  <cp:lastModifiedBy>lucia guadalupe quiñones muñoz</cp:lastModifiedBy>
  <cp:revision>248</cp:revision>
  <cp:lastPrinted>2015-11-04T03:28:41Z</cp:lastPrinted>
  <dcterms:created xsi:type="dcterms:W3CDTF">2014-01-22T01:00:00Z</dcterms:created>
  <dcterms:modified xsi:type="dcterms:W3CDTF">2017-08-29T04:50:09Z</dcterms:modified>
</cp:coreProperties>
</file>